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5" r:id="rId4"/>
    <p:sldId id="266" r:id="rId5"/>
    <p:sldId id="267" r:id="rId6"/>
    <p:sldId id="268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Вид на пляж и море с песчаной дюны, покрытой травой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Вид на пляж и море с песчаной дюны, покрытой травой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Цапля, низко летящая над пляжем с коротким забором на переднем плане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есчаная тропа между двух холмов, ведущая к океану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есчаная тропа между двух холмов, ведущая к океану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Цапля, низко летящая над пляжем с коротким забором на переднем плане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Вид на пляж и море с песчаной дюны, покрытой травой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s://ecoalition.ru/legislation/proekt-pravila-ucheta-mediczinskih-othodov/" TargetMode="External"/><Relationship Id="rId7" Type="http://schemas.openxmlformats.org/officeDocument/2006/relationships/hyperlink" Target="https://ecoalition.ru/legislation/novyj-zakon-o-mediczinskih-othodah-306fz-ot-08-08-24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coalition.ru/legislation/perechen-medothodov-klassa-g-podobnyh-othodam-1-2-klassa-opasnosti/" TargetMode="External"/><Relationship Id="rId5" Type="http://schemas.openxmlformats.org/officeDocument/2006/relationships/hyperlink" Target="https://ecoalition.ru/legislation/proekt-pravila-razmeshheniya-informaczii-na-sajtah-regionalnyh-upolnomochennyh-organov-ob-okazanii-uslug/" TargetMode="External"/><Relationship Id="rId4" Type="http://schemas.openxmlformats.org/officeDocument/2006/relationships/hyperlink" Target="https://ecoalition.ru/legislation/pravila-okazaniya-uslug-po-transportirovaniyu-i-obezvrezhivaniyu-medothodov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Логотип пасоциации.pdf" descr="Логотип пасоциации.pdf"/>
          <p:cNvPicPr>
            <a:picLocks noChangeAspect="1"/>
          </p:cNvPicPr>
          <p:nvPr/>
        </p:nvPicPr>
        <p:blipFill>
          <a:blip r:embed="rId2"/>
          <a:srcRect l="7377" t="24942" r="1386" b="26599"/>
          <a:stretch>
            <a:fillRect/>
          </a:stretch>
        </p:blipFill>
        <p:spPr>
          <a:xfrm>
            <a:off x="6091039" y="1285478"/>
            <a:ext cx="12913190" cy="3857924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Оценка мощностей и мест обезвреживания медицинских отходов"/>
          <p:cNvSpPr txBox="1">
            <a:spLocks noGrp="1"/>
          </p:cNvSpPr>
          <p:nvPr>
            <p:ph type="ctrTitle"/>
          </p:nvPr>
        </p:nvSpPr>
        <p:spPr>
          <a:xfrm>
            <a:off x="2133600" y="4940300"/>
            <a:ext cx="20828000" cy="4648200"/>
          </a:xfrm>
          <a:prstGeom prst="rect">
            <a:avLst/>
          </a:prstGeom>
        </p:spPr>
        <p:txBody>
          <a:bodyPr/>
          <a:lstStyle>
            <a:lvl1pPr defTabSz="726440">
              <a:defRPr sz="9856"/>
            </a:lvl1pPr>
          </a:lstStyle>
          <a:p>
            <a:r>
              <a:rPr lang="ru-RU" dirty="0"/>
              <a:t>Новые правила работы отрасли медицинских отходов</a:t>
            </a:r>
            <a:endParaRPr dirty="0"/>
          </a:p>
        </p:txBody>
      </p:sp>
      <p:sp>
        <p:nvSpPr>
          <p:cNvPr id="121" name="Перминов Дмитрий Сергеевич"/>
          <p:cNvSpPr txBox="1">
            <a:spLocks noGrp="1"/>
          </p:cNvSpPr>
          <p:nvPr>
            <p:ph type="subTitle" sz="quarter" idx="1"/>
          </p:nvPr>
        </p:nvSpPr>
        <p:spPr>
          <a:xfrm>
            <a:off x="2133600" y="12128500"/>
            <a:ext cx="20828000" cy="1587500"/>
          </a:xfrm>
          <a:prstGeom prst="rect">
            <a:avLst/>
          </a:prstGeom>
        </p:spPr>
        <p:txBody>
          <a:bodyPr/>
          <a:lstStyle/>
          <a:p>
            <a:r>
              <a:t>Перминов Дмитрий Сергеевич</a:t>
            </a:r>
          </a:p>
        </p:txBody>
      </p:sp>
      <p:sp>
        <p:nvSpPr>
          <p:cNvPr id="122" name="Санитарно-экологическая ассоциация по обращению с отходами и вредными выбросами (СЭАОВ)"/>
          <p:cNvSpPr txBox="1"/>
          <p:nvPr/>
        </p:nvSpPr>
        <p:spPr>
          <a:xfrm>
            <a:off x="6231961" y="252679"/>
            <a:ext cx="11920078" cy="105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>
              <a:defRPr sz="3200" b="0"/>
            </a:lvl1pPr>
          </a:lstStyle>
          <a:p>
            <a:r>
              <a:t>Санитарно-экологическая ассоциация по обращению с отходами и вредными выбросами (СЭАОВ)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3FB9D6-B078-DCDB-FEFA-74CB14557B62}"/>
              </a:ext>
            </a:extLst>
          </p:cNvPr>
          <p:cNvSpPr txBox="1"/>
          <p:nvPr/>
        </p:nvSpPr>
        <p:spPr>
          <a:xfrm>
            <a:off x="10157791" y="10273228"/>
            <a:ext cx="4611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13.05.2025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Дополнительная информация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1034082"/>
          </a:xfrm>
          <a:prstGeom prst="rect">
            <a:avLst/>
          </a:prstGeom>
        </p:spPr>
        <p:txBody>
          <a:bodyPr/>
          <a:lstStyle>
            <a:lvl1pPr defTabSz="330200">
              <a:defRPr sz="4480"/>
            </a:lvl1pPr>
          </a:lstStyle>
          <a:p>
            <a:r>
              <a:rPr lang="ru-RU" dirty="0"/>
              <a:t>НОВОЕ ЗАКОНОДАТЕЛЬСТВО – ОСНОВНЫЕ МОМЕНТЫ</a:t>
            </a:r>
            <a:endParaRPr dirty="0"/>
          </a:p>
        </p:txBody>
      </p:sp>
      <p:pic>
        <p:nvPicPr>
          <p:cNvPr id="294" name="Рисунок 18" descr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9646" y="212873"/>
            <a:ext cx="3248985" cy="95805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E8A735-F8CE-C7B7-C491-9CFCC64DD4FB}"/>
              </a:ext>
            </a:extLst>
          </p:cNvPr>
          <p:cNvSpPr txBox="1"/>
          <p:nvPr/>
        </p:nvSpPr>
        <p:spPr>
          <a:xfrm>
            <a:off x="14610522" y="1602433"/>
            <a:ext cx="8984974" cy="11900694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ПЛАНИРУЕМЫЕ ПОДЗАКОННЫЕ АКТЫ в части медицинских отходов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Изменения в СанПиН </a:t>
            </a:r>
            <a:r>
              <a:rPr lang="ru-RU" b="1" i="0" dirty="0">
                <a:solidFill>
                  <a:srgbClr val="0070C0"/>
                </a:solidFill>
                <a:effectLst/>
                <a:latin typeface="Montserrat-Regular"/>
              </a:rPr>
              <a:t>2.1.3684-21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b="1" i="0" dirty="0">
              <a:solidFill>
                <a:srgbClr val="02174E"/>
              </a:solidFill>
              <a:effectLst/>
              <a:latin typeface="Montserrat-Regular"/>
            </a:endParaRPr>
          </a:p>
          <a:p>
            <a:pPr marL="457200" indent="-457200" algn="l">
              <a:spcAft>
                <a:spcPts val="2250"/>
              </a:spcAft>
              <a:buFont typeface="Arial" panose="020B0604020202020204" pitchFamily="34" charset="0"/>
              <a:buChar char="•"/>
            </a:pPr>
            <a:r>
              <a:rPr lang="ru-RU" b="1" i="0" u="none" strike="noStrike" dirty="0">
                <a:solidFill>
                  <a:srgbClr val="02174E"/>
                </a:solidFill>
                <a:effectLst/>
                <a:latin typeface="Montserrat-Regular"/>
                <a:hlinkClick r:id="rId3"/>
              </a:rPr>
              <a:t>Проект Правила учета медицинских отходов</a:t>
            </a:r>
            <a:endParaRPr lang="ru-RU" b="1" i="0" dirty="0">
              <a:solidFill>
                <a:srgbClr val="02174E"/>
              </a:solidFill>
              <a:effectLst/>
              <a:latin typeface="Montserrat-Regular"/>
            </a:endParaRPr>
          </a:p>
          <a:p>
            <a:pPr marL="457200" indent="-457200" algn="l">
              <a:spcAft>
                <a:spcPts val="2250"/>
              </a:spcAft>
              <a:buFont typeface="Arial" panose="020B0604020202020204" pitchFamily="34" charset="0"/>
              <a:buChar char="•"/>
            </a:pPr>
            <a:r>
              <a:rPr lang="ru-RU" b="1" i="0" u="none" strike="noStrike" dirty="0">
                <a:solidFill>
                  <a:srgbClr val="02174E"/>
                </a:solidFill>
                <a:effectLst/>
                <a:latin typeface="Montserrat-Regular"/>
                <a:hlinkClick r:id="rId4"/>
              </a:rPr>
              <a:t>Проект Правила оказания услуг по транспортированию и обезвреживанию </a:t>
            </a:r>
            <a:r>
              <a:rPr lang="ru-RU" b="1" i="0" u="none" strike="noStrike" dirty="0" err="1">
                <a:solidFill>
                  <a:srgbClr val="02174E"/>
                </a:solidFill>
                <a:effectLst/>
                <a:latin typeface="Montserrat-Regular"/>
                <a:hlinkClick r:id="rId4"/>
              </a:rPr>
              <a:t>медотходов</a:t>
            </a:r>
            <a:endParaRPr lang="ru-RU" b="1" i="0" dirty="0">
              <a:solidFill>
                <a:srgbClr val="02174E"/>
              </a:solidFill>
              <a:effectLst/>
              <a:latin typeface="Montserrat-Regular"/>
            </a:endParaRPr>
          </a:p>
          <a:p>
            <a:pPr marL="457200" indent="-457200" algn="l">
              <a:spcAft>
                <a:spcPts val="2250"/>
              </a:spcAft>
              <a:buFont typeface="Arial" panose="020B0604020202020204" pitchFamily="34" charset="0"/>
              <a:buChar char="•"/>
            </a:pPr>
            <a:r>
              <a:rPr lang="ru-RU" b="1" i="0" u="none" strike="noStrike" dirty="0">
                <a:solidFill>
                  <a:srgbClr val="02174E"/>
                </a:solidFill>
                <a:effectLst/>
                <a:latin typeface="Montserrat-Regular"/>
                <a:hlinkClick r:id="rId5"/>
              </a:rPr>
              <a:t>Проект Правила размещения информации на сайтах региональных Уполномоченных органов об оказании услуг</a:t>
            </a:r>
            <a:endParaRPr lang="ru-RU" b="1" i="0" dirty="0">
              <a:solidFill>
                <a:srgbClr val="02174E"/>
              </a:solidFill>
              <a:effectLst/>
              <a:latin typeface="Montserrat-Regular"/>
            </a:endParaRPr>
          </a:p>
          <a:p>
            <a:pPr marL="457200" indent="-457200" algn="l">
              <a:spcAft>
                <a:spcPts val="2250"/>
              </a:spcAft>
              <a:buFont typeface="Arial" panose="020B0604020202020204" pitchFamily="34" charset="0"/>
              <a:buChar char="•"/>
            </a:pPr>
            <a:r>
              <a:rPr lang="ru-RU" b="1" i="0" u="none" strike="noStrike" dirty="0">
                <a:solidFill>
                  <a:srgbClr val="02174E"/>
                </a:solidFill>
                <a:effectLst/>
                <a:latin typeface="Montserrat-Regular"/>
                <a:hlinkClick r:id="rId6"/>
              </a:rPr>
              <a:t>Проект Перечень </a:t>
            </a:r>
            <a:r>
              <a:rPr lang="ru-RU" b="1" i="0" u="none" strike="noStrike" dirty="0" err="1">
                <a:solidFill>
                  <a:srgbClr val="02174E"/>
                </a:solidFill>
                <a:effectLst/>
                <a:latin typeface="Montserrat-Regular"/>
                <a:hlinkClick r:id="rId6"/>
              </a:rPr>
              <a:t>медотходов</a:t>
            </a:r>
            <a:r>
              <a:rPr lang="ru-RU" b="1" i="0" u="none" strike="noStrike" dirty="0">
                <a:solidFill>
                  <a:srgbClr val="02174E"/>
                </a:solidFill>
                <a:effectLst/>
                <a:latin typeface="Montserrat-Regular"/>
                <a:hlinkClick r:id="rId6"/>
              </a:rPr>
              <a:t> класса Г подобных отходам 1-2 класса опасности</a:t>
            </a:r>
            <a:endParaRPr lang="ru-RU" b="1" i="0" dirty="0">
              <a:solidFill>
                <a:srgbClr val="02174E"/>
              </a:solidFill>
              <a:effectLst/>
              <a:latin typeface="Montserrat-Regular"/>
            </a:endParaRPr>
          </a:p>
          <a:p>
            <a:pPr algn="l"/>
            <a:r>
              <a:rPr lang="ru-RU" dirty="0">
                <a:solidFill>
                  <a:srgbClr val="02174E"/>
                </a:solidFill>
                <a:latin typeface="Montserrat-Regular"/>
              </a:rPr>
              <a:t>      (будут приняты Постановлением          Правительства РФ)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b="1" i="0" dirty="0">
              <a:solidFill>
                <a:srgbClr val="02174E"/>
              </a:solidFill>
              <a:effectLst/>
              <a:latin typeface="Montserrat-Regular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Сейчас проекты размещены на портале 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regulation.gov.ru</a:t>
            </a: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AD0F5B-E631-BA4C-A35A-AA725E2011AC}"/>
              </a:ext>
            </a:extLst>
          </p:cNvPr>
          <p:cNvSpPr txBox="1"/>
          <p:nvPr/>
        </p:nvSpPr>
        <p:spPr>
          <a:xfrm>
            <a:off x="1411357" y="1892515"/>
            <a:ext cx="11787808" cy="1025922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b="1" i="0" u="none" strike="noStrike" dirty="0">
                <a:solidFill>
                  <a:srgbClr val="02174E"/>
                </a:solidFill>
                <a:effectLst/>
                <a:latin typeface="Montserrat-Regular"/>
                <a:hlinkClick r:id="rId7"/>
              </a:rPr>
              <a:t>Новый закон о медицинских отходах 306ФЗ от 08.08.24</a:t>
            </a:r>
            <a:endParaRPr lang="ru-RU" b="1" i="0" dirty="0">
              <a:solidFill>
                <a:srgbClr val="02174E"/>
              </a:solidFill>
              <a:effectLst/>
              <a:latin typeface="Montserrat-Regular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Рисунок 4" descr="Изображение выглядит как текст, диаграмма, снимок экрана, Параллель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17C83D0-6AB4-93BF-CE95-E68F060AEB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99" y="3309261"/>
            <a:ext cx="11720884" cy="96911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8" descr="Рисунок 18">
            <a:extLst>
              <a:ext uri="{FF2B5EF4-FFF2-40B4-BE49-F238E27FC236}">
                <a16:creationId xmlns:a16="http://schemas.microsoft.com/office/drawing/2014/main" id="{FD11ED1E-B90A-0849-7499-96F56D6E5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9646" y="212873"/>
            <a:ext cx="3248985" cy="95805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4" name="Дополнительная информация">
            <a:extLst>
              <a:ext uri="{FF2B5EF4-FFF2-40B4-BE49-F238E27FC236}">
                <a16:creationId xmlns:a16="http://schemas.microsoft.com/office/drawing/2014/main" id="{348F49C4-7CDD-788D-AC48-9E0B73487D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1034082"/>
          </a:xfrm>
          <a:prstGeom prst="rect">
            <a:avLst/>
          </a:prstGeom>
        </p:spPr>
        <p:txBody>
          <a:bodyPr/>
          <a:lstStyle>
            <a:lvl1pPr defTabSz="330200">
              <a:defRPr sz="4480"/>
            </a:lvl1pPr>
          </a:lstStyle>
          <a:p>
            <a:r>
              <a:rPr kumimoji="0" lang="ru-RU" sz="4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СанПиН </a:t>
            </a:r>
            <a:r>
              <a:rPr lang="ru-RU" b="1" i="0" dirty="0">
                <a:solidFill>
                  <a:srgbClr val="0070C0"/>
                </a:solidFill>
                <a:effectLst/>
                <a:latin typeface="Montserrat-Regular"/>
              </a:rPr>
              <a:t>2.1.3684-21: что существенно изменится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041F24-E33C-E67B-435C-E283A30B3A33}"/>
              </a:ext>
            </a:extLst>
          </p:cNvPr>
          <p:cNvSpPr txBox="1"/>
          <p:nvPr/>
        </p:nvSpPr>
        <p:spPr>
          <a:xfrm>
            <a:off x="1530627" y="3197206"/>
            <a:ext cx="13755756" cy="84125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0" i="0" dirty="0">
                <a:solidFill>
                  <a:srgbClr val="02174E"/>
                </a:solidFill>
                <a:effectLst/>
                <a:latin typeface="Montserrat-Regular"/>
              </a:rPr>
              <a:t>В новой трактовке  пункт 181 дает </a:t>
            </a:r>
            <a:r>
              <a:rPr lang="ru-RU" b="1" i="0" dirty="0">
                <a:solidFill>
                  <a:srgbClr val="FF0000"/>
                </a:solidFill>
                <a:effectLst/>
                <a:latin typeface="Montserrat-Regular"/>
              </a:rPr>
              <a:t>четко прописана  возможность транспортировки необеззараженного класса Б</a:t>
            </a:r>
            <a:r>
              <a:rPr lang="ru-RU" b="0" i="0" dirty="0">
                <a:solidFill>
                  <a:srgbClr val="02174E"/>
                </a:solidFill>
                <a:effectLst/>
                <a:latin typeface="Montserrat-Regular"/>
              </a:rPr>
              <a:t>.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-RU" b="0" i="0" dirty="0">
              <a:solidFill>
                <a:schemeClr val="tx1"/>
              </a:solidFill>
              <a:effectLst/>
              <a:latin typeface="Montserrat-Regular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1" i="0" dirty="0">
                <a:solidFill>
                  <a:schemeClr val="tx1"/>
                </a:solidFill>
                <a:effectLst/>
                <a:latin typeface="Montserrat-Regular"/>
              </a:rPr>
              <a:t>Необеззараженный класс В</a:t>
            </a:r>
            <a:r>
              <a:rPr lang="ru-RU" b="0" i="0" dirty="0">
                <a:solidFill>
                  <a:schemeClr val="tx1"/>
                </a:solidFill>
                <a:effectLst/>
                <a:latin typeface="Montserrat-Regular"/>
              </a:rPr>
              <a:t> разрешено возить на площадки  по обезвреживанию , просто </a:t>
            </a:r>
            <a:r>
              <a:rPr lang="ru-RU" b="1" i="0" dirty="0">
                <a:solidFill>
                  <a:schemeClr val="tx1"/>
                </a:solidFill>
                <a:effectLst/>
                <a:latin typeface="Montserrat-Regular"/>
              </a:rPr>
              <a:t>залив химическим дезинфектантом</a:t>
            </a:r>
            <a:r>
              <a:rPr lang="ru-RU" b="0" i="0" dirty="0">
                <a:solidFill>
                  <a:schemeClr val="tx1"/>
                </a:solidFill>
                <a:effectLst/>
                <a:latin typeface="Montserrat-Regular"/>
              </a:rPr>
              <a:t>, в таких случаях </a:t>
            </a:r>
            <a:r>
              <a:rPr lang="ru-RU" b="1" i="0" dirty="0">
                <a:solidFill>
                  <a:schemeClr val="tx1"/>
                </a:solidFill>
                <a:effectLst/>
                <a:latin typeface="Montserrat-Regular"/>
              </a:rPr>
              <a:t>аппаратное обеззараживание можно не применять</a:t>
            </a:r>
            <a:r>
              <a:rPr lang="ru-RU" b="0" dirty="0">
                <a:solidFill>
                  <a:schemeClr val="tx1"/>
                </a:solidFill>
                <a:latin typeface="Montserrat-Regular"/>
              </a:rPr>
              <a:t> (п.183)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-RU" b="0" dirty="0">
              <a:solidFill>
                <a:schemeClr val="tx1"/>
              </a:solidFill>
              <a:latin typeface="Montserrat-Regular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0" i="0" dirty="0">
                <a:solidFill>
                  <a:schemeClr val="tx1"/>
                </a:solidFill>
                <a:effectLst/>
                <a:latin typeface="Montserrat-Regular"/>
              </a:rPr>
              <a:t>Исключаются требования к контейнерной площадке для класса А (п.201)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-RU" b="0" i="0" dirty="0">
              <a:solidFill>
                <a:schemeClr val="tx1"/>
              </a:solidFill>
              <a:effectLst/>
              <a:latin typeface="Montserrat-Regular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1" i="0" dirty="0">
                <a:solidFill>
                  <a:schemeClr val="tx1"/>
                </a:solidFill>
                <a:effectLst/>
                <a:latin typeface="Montserrat-Regular"/>
              </a:rPr>
              <a:t>Вести журнал учета класса А более не требуется (п.208)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-RU" b="1" i="0" dirty="0">
              <a:solidFill>
                <a:schemeClr val="tx1"/>
              </a:solidFill>
              <a:effectLst/>
              <a:latin typeface="Montserrat-Regular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>
                <a:solidFill>
                  <a:schemeClr val="tx1"/>
                </a:solidFill>
                <a:latin typeface="Montserrat-Regular"/>
              </a:rPr>
              <a:t>При производственном контроле , связанном с обработкой </a:t>
            </a:r>
            <a:r>
              <a:rPr lang="ru-RU" dirty="0" err="1">
                <a:solidFill>
                  <a:schemeClr val="tx1"/>
                </a:solidFill>
                <a:latin typeface="Montserrat-Regular"/>
              </a:rPr>
              <a:t>медотходов</a:t>
            </a:r>
            <a:r>
              <a:rPr lang="ru-RU" dirty="0">
                <a:solidFill>
                  <a:schemeClr val="tx1"/>
                </a:solidFill>
                <a:latin typeface="Montserrat-Regular"/>
              </a:rPr>
              <a:t> -</a:t>
            </a:r>
            <a:r>
              <a:rPr lang="ru-RU" b="0" i="0" dirty="0">
                <a:solidFill>
                  <a:schemeClr val="tx1"/>
                </a:solidFill>
                <a:effectLst/>
                <a:latin typeface="Montserrat-Regular"/>
              </a:rPr>
              <a:t> если не существует для какого либо случая утвержденной методики — контроль по данному случаю можно не производить  (п.210)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5BD5D8-DB3F-92A5-E531-AA2A601CC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3132" y="1532409"/>
            <a:ext cx="3210241" cy="42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8A07A032-2488-91D7-A505-3D2862ED3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752" y="6294686"/>
            <a:ext cx="57150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F169E950-39A1-161B-2738-2920B7F61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4583" y="9554821"/>
            <a:ext cx="4559577" cy="343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DD160E9-6F26-31D6-FC30-F666013EC80B}"/>
              </a:ext>
            </a:extLst>
          </p:cNvPr>
          <p:cNvCxnSpPr/>
          <p:nvPr/>
        </p:nvCxnSpPr>
        <p:spPr>
          <a:xfrm>
            <a:off x="18186400" y="9712960"/>
            <a:ext cx="5632231" cy="245872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8D56046-6FA4-5420-4F50-0D70C31441BF}"/>
              </a:ext>
            </a:extLst>
          </p:cNvPr>
          <p:cNvCxnSpPr>
            <a:cxnSpLocks/>
          </p:cNvCxnSpPr>
          <p:nvPr/>
        </p:nvCxnSpPr>
        <p:spPr>
          <a:xfrm flipV="1">
            <a:off x="18186400" y="10436087"/>
            <a:ext cx="5919352" cy="2226365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63767202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ополнительная информация">
            <a:extLst>
              <a:ext uri="{FF2B5EF4-FFF2-40B4-BE49-F238E27FC236}">
                <a16:creationId xmlns:a16="http://schemas.microsoft.com/office/drawing/2014/main" id="{8ECF854F-4565-2AE9-648D-867F03B078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5580" y="1876636"/>
            <a:ext cx="21005800" cy="1034082"/>
          </a:xfrm>
          <a:prstGeom prst="rect">
            <a:avLst/>
          </a:prstGeom>
        </p:spPr>
        <p:txBody>
          <a:bodyPr/>
          <a:lstStyle>
            <a:lvl1pPr defTabSz="330200">
              <a:defRPr sz="4480"/>
            </a:lvl1pPr>
          </a:lstStyle>
          <a:p>
            <a:r>
              <a:rPr lang="ru-RU" sz="4800" b="1" dirty="0">
                <a:solidFill>
                  <a:srgbClr val="0070C0"/>
                </a:solidFill>
                <a:latin typeface="Helvetica Neue"/>
                <a:sym typeface="Helvetica Neue"/>
              </a:rPr>
              <a:t>Предполагаемые изменения в правилах учета </a:t>
            </a:r>
            <a:r>
              <a:rPr lang="ru-RU" sz="4800" b="1" dirty="0" err="1">
                <a:solidFill>
                  <a:srgbClr val="0070C0"/>
                </a:solidFill>
                <a:latin typeface="Helvetica Neue"/>
                <a:sym typeface="Helvetica Neue"/>
              </a:rPr>
              <a:t>медотходов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A2B887-0A40-0D43-ABB9-FD735A670C39}"/>
              </a:ext>
            </a:extLst>
          </p:cNvPr>
          <p:cNvSpPr txBox="1"/>
          <p:nvPr/>
        </p:nvSpPr>
        <p:spPr>
          <a:xfrm>
            <a:off x="2599698" y="5162712"/>
            <a:ext cx="17969948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Учет ведут все акторы отрасли, включая больницы, транспортировщиков и «</a:t>
            </a:r>
            <a:r>
              <a:rPr kumimoji="0" lang="ru-RU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обезвреживателей</a:t>
            </a: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», на всех этапах работы с ними 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Учет ведется  обязательно в единицах массы (ранее практиковался иногда  учет исключительно  объема )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-RU" dirty="0"/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Это логически связано с требованиями годовой отчетности (в тоннах) в Форме №2.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-RU" dirty="0"/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Видимо это приведет к исключению формулировок в ТЗ для контрактов «столько-то баков по 120 л» и им подобных. Такое единообразие повысит прозрачность заключения госконтрактов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Рисунок 18" descr="Рисунок 18">
            <a:extLst>
              <a:ext uri="{FF2B5EF4-FFF2-40B4-BE49-F238E27FC236}">
                <a16:creationId xmlns:a16="http://schemas.microsoft.com/office/drawing/2014/main" id="{B0AB3712-5D31-3DAA-2EB5-39E1F5AF3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9646" y="212873"/>
            <a:ext cx="3248985" cy="95805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68675920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ополнительная информация">
            <a:extLst>
              <a:ext uri="{FF2B5EF4-FFF2-40B4-BE49-F238E27FC236}">
                <a16:creationId xmlns:a16="http://schemas.microsoft.com/office/drawing/2014/main" id="{333A1B64-8818-44F9-BD7F-40BD535B3A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6700" y="393993"/>
            <a:ext cx="21005800" cy="1870765"/>
          </a:xfrm>
          <a:prstGeom prst="rect">
            <a:avLst/>
          </a:prstGeom>
        </p:spPr>
        <p:txBody>
          <a:bodyPr>
            <a:normAutofit/>
          </a:bodyPr>
          <a:lstStyle>
            <a:lvl1pPr defTabSz="330200">
              <a:defRPr sz="4480"/>
            </a:lvl1pPr>
          </a:lstStyle>
          <a:p>
            <a:r>
              <a:rPr lang="ru-RU" sz="4800" b="1" dirty="0">
                <a:solidFill>
                  <a:srgbClr val="0070C0"/>
                </a:solidFill>
                <a:latin typeface="Helvetica Neue"/>
                <a:sym typeface="Helvetica Neue"/>
              </a:rPr>
              <a:t>Предполагаемые правила транспортирования и</a:t>
            </a:r>
            <a:br>
              <a:rPr lang="ru-RU" sz="4800" b="1" dirty="0">
                <a:solidFill>
                  <a:srgbClr val="0070C0"/>
                </a:solidFill>
                <a:latin typeface="Helvetica Neue"/>
                <a:sym typeface="Helvetica Neue"/>
              </a:rPr>
            </a:br>
            <a:r>
              <a:rPr lang="ru-RU" sz="4800" b="1" dirty="0">
                <a:solidFill>
                  <a:srgbClr val="0070C0"/>
                </a:solidFill>
                <a:latin typeface="Helvetica Neue"/>
                <a:sym typeface="Helvetica Neue"/>
              </a:rPr>
              <a:t> обезвреживания </a:t>
            </a:r>
            <a:r>
              <a:rPr lang="ru-RU" sz="4800" b="1" dirty="0" err="1">
                <a:solidFill>
                  <a:srgbClr val="0070C0"/>
                </a:solidFill>
                <a:latin typeface="Helvetica Neue"/>
                <a:sym typeface="Helvetica Neue"/>
              </a:rPr>
              <a:t>медотходов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68233A-8DD6-098F-72B0-A6F9C6521A13}"/>
              </a:ext>
            </a:extLst>
          </p:cNvPr>
          <p:cNvSpPr txBox="1"/>
          <p:nvPr/>
        </p:nvSpPr>
        <p:spPr>
          <a:xfrm>
            <a:off x="914400" y="2457196"/>
            <a:ext cx="14550887" cy="10259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Общее правило – нельзя заключать договор на транспортировку, не имея на руках договора об обезвреживании , то есть </a:t>
            </a: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заранее должен быть известен конечный пункт транспортировки</a:t>
            </a: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0" marR="0" indent="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Введен ряд новых требований </a:t>
            </a: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к объектам обезвреживания </a:t>
            </a:r>
            <a:r>
              <a:rPr kumimoji="0" lang="ru-RU" sz="3000" b="1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медотходов</a:t>
            </a: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которые не были ранее установлены иными нормативными актами</a:t>
            </a:r>
          </a:p>
          <a:p>
            <a:pPr marL="457200" marR="0" indent="-4572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/>
              <a:t>Четко прописано требование на наличие ГЭЭ на объект или оборудование по обезвреживанию </a:t>
            </a:r>
            <a:r>
              <a:rPr lang="ru-RU" dirty="0" err="1"/>
              <a:t>медотходов</a:t>
            </a:r>
            <a:endParaRPr lang="ru-RU" dirty="0"/>
          </a:p>
          <a:p>
            <a:pPr marL="457200" marR="0" indent="-4572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/>
              <a:t>Объект должен быть оборудован специальным холодильным хранилищем для </a:t>
            </a:r>
            <a:r>
              <a:rPr lang="ru-RU" dirty="0" err="1"/>
              <a:t>медотходов</a:t>
            </a:r>
            <a:r>
              <a:rPr lang="ru-RU" dirty="0"/>
              <a:t>, в соответствии с заявляемыми мощностями работы</a:t>
            </a:r>
          </a:p>
          <a:p>
            <a:pPr marL="457200" marR="0" indent="-4572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/>
              <a:t>Оборудование должно быть снабжено системой очистки выбросов </a:t>
            </a:r>
          </a:p>
          <a:p>
            <a:pPr marL="457200" marR="0" indent="-4572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/>
              <a:t>Объект должен быть оснащен участком для мойки и дезинфекции автотранспорта</a:t>
            </a:r>
          </a:p>
          <a:p>
            <a:pPr marL="457200" marR="0" indent="-4572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-RU" dirty="0"/>
          </a:p>
          <a:p>
            <a:pPr marR="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/>
              <a:t>Систематизированы и дополнены  также </a:t>
            </a:r>
            <a:r>
              <a:rPr lang="ru-RU" dirty="0">
                <a:solidFill>
                  <a:srgbClr val="FF0000"/>
                </a:solidFill>
              </a:rPr>
              <a:t>требования к транспортировке </a:t>
            </a:r>
            <a:r>
              <a:rPr lang="ru-RU" dirty="0" err="1"/>
              <a:t>медотходов</a:t>
            </a:r>
            <a:endParaRPr lang="ru-RU" dirty="0"/>
          </a:p>
          <a:p>
            <a:pPr marL="457200" marR="0" indent="-4572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/>
              <a:t>Вводится </a:t>
            </a:r>
            <a:r>
              <a:rPr lang="ru-RU" dirty="0" err="1"/>
              <a:t>требованте</a:t>
            </a:r>
            <a:r>
              <a:rPr lang="ru-RU" dirty="0"/>
              <a:t> установки на машины системы ГЛОНАСС</a:t>
            </a:r>
          </a:p>
          <a:p>
            <a:pPr marL="457200" marR="0" indent="-4572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/>
              <a:t>Обязательны опознавательные знаки</a:t>
            </a:r>
          </a:p>
          <a:p>
            <a:pPr marL="457200" marR="0" indent="-4572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/>
              <a:t>При перевозке замороженных </a:t>
            </a:r>
            <a:r>
              <a:rPr lang="ru-RU" dirty="0" err="1"/>
              <a:t>медотходов</a:t>
            </a:r>
            <a:r>
              <a:rPr lang="ru-RU" dirty="0"/>
              <a:t> необходимо охлаждение в машине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B3378C-8FD2-0640-5F10-8E007BCD4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987" y="1487819"/>
            <a:ext cx="6759161" cy="57082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5939BC-A19C-FE8F-4122-8257C03E3F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439" y="7723637"/>
            <a:ext cx="6858414" cy="5143809"/>
          </a:xfrm>
          <a:prstGeom prst="rect">
            <a:avLst/>
          </a:prstGeom>
        </p:spPr>
      </p:pic>
      <p:pic>
        <p:nvPicPr>
          <p:cNvPr id="2" name="Рисунок 18" descr="Рисунок 18">
            <a:extLst>
              <a:ext uri="{FF2B5EF4-FFF2-40B4-BE49-F238E27FC236}">
                <a16:creationId xmlns:a16="http://schemas.microsoft.com/office/drawing/2014/main" id="{CC977F03-F056-0447-E0AB-251A17D8C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9646" y="212873"/>
            <a:ext cx="3248985" cy="95805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4918195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ополнительная информация">
            <a:extLst>
              <a:ext uri="{FF2B5EF4-FFF2-40B4-BE49-F238E27FC236}">
                <a16:creationId xmlns:a16="http://schemas.microsoft.com/office/drawing/2014/main" id="{A02EDB39-6A11-5EB8-3999-C17B1A464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8620" y="497839"/>
            <a:ext cx="21005800" cy="1870765"/>
          </a:xfrm>
          <a:prstGeom prst="rect">
            <a:avLst/>
          </a:prstGeom>
        </p:spPr>
        <p:txBody>
          <a:bodyPr>
            <a:normAutofit/>
          </a:bodyPr>
          <a:lstStyle>
            <a:lvl1pPr defTabSz="330200">
              <a:defRPr sz="4480"/>
            </a:lvl1pPr>
          </a:lstStyle>
          <a:p>
            <a:r>
              <a:rPr lang="ru-RU" sz="4800" b="1" dirty="0">
                <a:solidFill>
                  <a:srgbClr val="0070C0"/>
                </a:solidFill>
                <a:latin typeface="Helvetica Neue"/>
                <a:sym typeface="Helvetica Neue"/>
              </a:rPr>
              <a:t>Предполагаемые правила размещения информации о лицах, работающих с </a:t>
            </a:r>
            <a:r>
              <a:rPr lang="ru-RU" sz="4800" b="1" dirty="0" err="1">
                <a:solidFill>
                  <a:srgbClr val="0070C0"/>
                </a:solidFill>
                <a:latin typeface="Helvetica Neue"/>
                <a:sym typeface="Helvetica Neue"/>
              </a:rPr>
              <a:t>медотходами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296726-1024-5530-2BBB-40565CBCA15C}"/>
              </a:ext>
            </a:extLst>
          </p:cNvPr>
          <p:cNvSpPr txBox="1"/>
          <p:nvPr/>
        </p:nvSpPr>
        <p:spPr>
          <a:xfrm>
            <a:off x="1689100" y="2872695"/>
            <a:ext cx="20613756" cy="97513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Каждый регион должен выбрать Уполномоченное ведомство по </a:t>
            </a:r>
            <a:r>
              <a:rPr kumimoji="0" lang="ru-RU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медотходам</a:t>
            </a: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indent="-4572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Информация размещается на сайте этого ведомства – как по транспортировщикам, так и по объектам обезвреживания </a:t>
            </a:r>
            <a:r>
              <a:rPr kumimoji="0" lang="ru-RU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медотходов</a:t>
            </a: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, имеющимся в регионе (некий реестр, с подробной детализацией)</a:t>
            </a:r>
          </a:p>
          <a:p>
            <a:pPr marL="457200" marR="0" indent="-4572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/>
              <a:t>Приводится перечень разрешительных документов, которые должны быть </a:t>
            </a: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у тех и у других</a:t>
            </a:r>
          </a:p>
          <a:p>
            <a:pPr marL="457200" marR="0" indent="-4572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/>
              <a:t>В составе информации должны быть реквизиты всех этих документов</a:t>
            </a:r>
          </a:p>
          <a:p>
            <a:pPr marL="457200" marR="0" indent="-4572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Сведения для размещения в этом реестре подают все компании самостоятельно. 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Предусматривается возможность подачи информации через Госуслуги, если регион предоставит такую возможность.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/>
              <a:t>По информации </a:t>
            </a:r>
            <a:r>
              <a:rPr kumimoji="0" lang="ru-RU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Минцифры</a:t>
            </a: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, у всех госведомств существует «</a:t>
            </a: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Helvetica Neue"/>
                <a:ea typeface="Helvetica Neue"/>
                <a:cs typeface="Helvetica Neue"/>
                <a:sym typeface="Helvetica Neue"/>
              </a:rPr>
              <a:t>возможность самостоятельно разрабатывать  интерактивные формы необходимых заявлений с использованием подсистемы ЕПГУ, предоставляющей функциональные механизмы интерактивной среды разработки интерактивных форм» </a:t>
            </a: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то есть нечто вроде </a:t>
            </a:r>
            <a:r>
              <a:rPr lang="ru-RU" dirty="0"/>
              <a:t>«</a:t>
            </a: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конструктора» с помощью которого создается необходимая форма, в которую потом юрлица  будут заносить о себе сведения.</a:t>
            </a:r>
          </a:p>
        </p:txBody>
      </p:sp>
      <p:pic>
        <p:nvPicPr>
          <p:cNvPr id="2" name="Рисунок 18" descr="Рисунок 18">
            <a:extLst>
              <a:ext uri="{FF2B5EF4-FFF2-40B4-BE49-F238E27FC236}">
                <a16:creationId xmlns:a16="http://schemas.microsoft.com/office/drawing/2014/main" id="{3933688F-CEFF-AC41-83A4-0ED616EAA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9646" y="212873"/>
            <a:ext cx="3248985" cy="95805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5028665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560</Words>
  <Application>Microsoft Office PowerPoint</Application>
  <PresentationFormat>Произвольный</PresentationFormat>
  <Paragraphs>57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Helvetica Neue</vt:lpstr>
      <vt:lpstr>Helvetica Neue Light</vt:lpstr>
      <vt:lpstr>Helvetica Neue Medium</vt:lpstr>
      <vt:lpstr>Montserrat-Regular</vt:lpstr>
      <vt:lpstr>White</vt:lpstr>
      <vt:lpstr>Новые правила работы отрасли медицинских отходов</vt:lpstr>
      <vt:lpstr>НОВОЕ ЗАКОНОДАТЕЛЬСТВО – ОСНОВНЫЕ МОМЕНТЫ</vt:lpstr>
      <vt:lpstr>СанПиН 2.1.3684-21: что существенно изменится</vt:lpstr>
      <vt:lpstr>Предполагаемые изменения в правилах учета медотходов</vt:lpstr>
      <vt:lpstr>Предполагаемые правила транспортирования и  обезвреживания медотходов</vt:lpstr>
      <vt:lpstr>Предполагаемые правила размещения информации о лицах, работающих с медотходами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мощностей и мест обезвреживания медицинских отходов</dc:title>
  <dc:creator>vperm</dc:creator>
  <cp:lastModifiedBy>Вера Перминова</cp:lastModifiedBy>
  <cp:revision>5</cp:revision>
  <dcterms:modified xsi:type="dcterms:W3CDTF">2025-03-12T08:28:41Z</dcterms:modified>
</cp:coreProperties>
</file>