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20.jpg" ContentType="image/jpeg"/>
  <Override PartName="/ppt/media/image21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29.jpg" ContentType="image/jpeg"/>
  <Override PartName="/ppt/media/image4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325" r:id="rId2"/>
    <p:sldId id="322" r:id="rId3"/>
    <p:sldId id="324" r:id="rId4"/>
    <p:sldId id="323" r:id="rId5"/>
    <p:sldId id="267" r:id="rId6"/>
    <p:sldId id="316" r:id="rId7"/>
    <p:sldId id="317" r:id="rId8"/>
    <p:sldId id="329" r:id="rId9"/>
    <p:sldId id="330" r:id="rId10"/>
    <p:sldId id="327" r:id="rId11"/>
    <p:sldId id="333" r:id="rId12"/>
    <p:sldId id="334" r:id="rId13"/>
    <p:sldId id="328" r:id="rId14"/>
    <p:sldId id="326" r:id="rId15"/>
    <p:sldId id="336" r:id="rId16"/>
    <p:sldId id="338" r:id="rId17"/>
    <p:sldId id="339" r:id="rId18"/>
    <p:sldId id="335" r:id="rId19"/>
    <p:sldId id="342" r:id="rId20"/>
    <p:sldId id="343" r:id="rId21"/>
    <p:sldId id="318" r:id="rId22"/>
    <p:sldId id="345" r:id="rId23"/>
    <p:sldId id="344" r:id="rId24"/>
    <p:sldId id="347" r:id="rId25"/>
    <p:sldId id="332" r:id="rId26"/>
    <p:sldId id="341" r:id="rId27"/>
    <p:sldId id="337" r:id="rId28"/>
    <p:sldId id="348" r:id="rId29"/>
    <p:sldId id="350" r:id="rId30"/>
    <p:sldId id="349" r:id="rId31"/>
    <p:sldId id="321" r:id="rId32"/>
    <p:sldId id="354" r:id="rId33"/>
    <p:sldId id="351" r:id="rId34"/>
    <p:sldId id="340" r:id="rId35"/>
    <p:sldId id="346" r:id="rId36"/>
    <p:sldId id="352" r:id="rId37"/>
    <p:sldId id="319" r:id="rId38"/>
    <p:sldId id="32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4400"/>
    <a:srgbClr val="FF750D"/>
    <a:srgbClr val="FC9C10"/>
    <a:srgbClr val="DF590F"/>
    <a:srgbClr val="E46C0A"/>
    <a:srgbClr val="41CAC7"/>
    <a:srgbClr val="FF860D"/>
    <a:srgbClr val="2D9797"/>
    <a:srgbClr val="6B6B6B"/>
    <a:srgbClr val="C8E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43" autoAdjust="0"/>
    <p:restoredTop sz="85333" autoAdjust="0"/>
  </p:normalViewPr>
  <p:slideViewPr>
    <p:cSldViewPr>
      <p:cViewPr>
        <p:scale>
          <a:sx n="70" d="100"/>
          <a:sy n="70" d="100"/>
        </p:scale>
        <p:origin x="1253" y="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742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DBD6B-7CE0-45B7-8391-D6E549F4F8F4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A6EBF-F24B-4E9D-BC4C-79BA968A90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26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E82B4-EB8C-4A18-A03F-D961A396205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218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283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Долгое время в соответствии с</a:t>
            </a:r>
            <a:r>
              <a:rPr lang="ru-RU" baseline="0" dirty="0" smtClean="0">
                <a:latin typeface="Times New Roman" pitchFamily="18" charset="0"/>
                <a:cs typeface="Times New Roman" pitchFamily="18" charset="0"/>
              </a:rPr>
              <a:t> формулировками ФЗ 323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уполномоченным органом на осуществление регулирования сферы обращения с медицинскими отходами является Федеральная служба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Роспотребнадзора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024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965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57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Список операторов – важный</a:t>
            </a:r>
            <a:r>
              <a:rPr lang="ru-RU" baseline="0" dirty="0" smtClean="0"/>
              <a:t> шаг к принятию схемы на административной территории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153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06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Общие требования:</a:t>
            </a:r>
            <a:r>
              <a:rPr lang="ru-RU" baseline="0" dirty="0" smtClean="0"/>
              <a:t> хранить не более 11 месяцев, цвет емкости не желтый и не красный,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A6EBF-F24B-4E9D-BC4C-79BA968A9064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90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CAFE-B8E9-44AC-B69A-A7557085D9D6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27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7ACD-6251-4225-AE84-FC564FA9CBC8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77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70CB-7C4D-4DB6-A1A3-77A8FA387CBD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0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A0D7-C4BE-4F7E-A927-636E9C3AC0CE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9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A84B-03F3-4587-A893-20B1E39E8B73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478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6EBA-47F2-42A5-A205-EA1241E6D9CE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362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88786-0DDD-47E5-83B3-3F46C9C203D2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26B2-8416-442B-9DCC-946171D2FE77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66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B5B32-2AAE-4B2C-B787-A071817951FA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11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DD716-2233-4852-A337-56BCCE1E0955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7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BD04-EF2B-41DA-B3FF-F1C16E5592A5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812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3499" y="4439534"/>
            <a:ext cx="529229" cy="38099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9056" y="4870219"/>
            <a:ext cx="2455035" cy="165648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65968" y="447408"/>
            <a:ext cx="147008" cy="180556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65968" y="2418624"/>
            <a:ext cx="147008" cy="170617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65968" y="4323580"/>
            <a:ext cx="147008" cy="185526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45285" y="729011"/>
            <a:ext cx="955552" cy="112640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59985" y="2683661"/>
            <a:ext cx="926151" cy="110984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59986" y="4572052"/>
            <a:ext cx="911450" cy="110984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521878" y="5218082"/>
            <a:ext cx="0" cy="646235"/>
          </a:xfrm>
          <a:custGeom>
            <a:avLst/>
            <a:gdLst/>
            <a:ahLst/>
            <a:cxnLst/>
            <a:rect l="l" t="t" r="r" b="b"/>
            <a:pathLst>
              <a:path h="746759">
                <a:moveTo>
                  <a:pt x="0" y="746522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5" name="bg object 25"/>
          <p:cNvSpPr/>
          <p:nvPr/>
        </p:nvSpPr>
        <p:spPr>
          <a:xfrm>
            <a:off x="6240494" y="4538924"/>
            <a:ext cx="0" cy="1416661"/>
          </a:xfrm>
          <a:custGeom>
            <a:avLst/>
            <a:gdLst/>
            <a:ahLst/>
            <a:cxnLst/>
            <a:rect l="l" t="t" r="r" b="b"/>
            <a:pathLst>
              <a:path h="1637029">
                <a:moveTo>
                  <a:pt x="0" y="1636606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6" name="bg object 26"/>
          <p:cNvSpPr/>
          <p:nvPr/>
        </p:nvSpPr>
        <p:spPr>
          <a:xfrm>
            <a:off x="6240494" y="2667097"/>
            <a:ext cx="0" cy="1201249"/>
          </a:xfrm>
          <a:custGeom>
            <a:avLst/>
            <a:gdLst/>
            <a:ahLst/>
            <a:cxnLst/>
            <a:rect l="l" t="t" r="r" b="b"/>
            <a:pathLst>
              <a:path h="1388110">
                <a:moveTo>
                  <a:pt x="0" y="1387765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7" name="bg object 27"/>
          <p:cNvSpPr/>
          <p:nvPr/>
        </p:nvSpPr>
        <p:spPr>
          <a:xfrm>
            <a:off x="6240494" y="729011"/>
            <a:ext cx="0" cy="1250706"/>
          </a:xfrm>
          <a:custGeom>
            <a:avLst/>
            <a:gdLst/>
            <a:ahLst/>
            <a:cxnLst/>
            <a:rect l="l" t="t" r="r" b="b"/>
            <a:pathLst>
              <a:path h="1445260">
                <a:moveTo>
                  <a:pt x="0" y="1445190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8" name="bg object 28"/>
          <p:cNvSpPr/>
          <p:nvPr/>
        </p:nvSpPr>
        <p:spPr>
          <a:xfrm>
            <a:off x="8996896" y="4348429"/>
            <a:ext cx="0" cy="1789235"/>
          </a:xfrm>
          <a:custGeom>
            <a:avLst/>
            <a:gdLst/>
            <a:ahLst/>
            <a:cxnLst/>
            <a:rect l="l" t="t" r="r" b="b"/>
            <a:pathLst>
              <a:path h="2067559">
                <a:moveTo>
                  <a:pt x="0" y="2067291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9" name="bg object 29"/>
          <p:cNvSpPr/>
          <p:nvPr/>
        </p:nvSpPr>
        <p:spPr>
          <a:xfrm>
            <a:off x="8996896" y="2460037"/>
            <a:ext cx="0" cy="1623829"/>
          </a:xfrm>
          <a:custGeom>
            <a:avLst/>
            <a:gdLst/>
            <a:ahLst/>
            <a:cxnLst/>
            <a:rect l="l" t="t" r="r" b="b"/>
            <a:pathLst>
              <a:path h="1876425">
                <a:moveTo>
                  <a:pt x="0" y="1875875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0" name="bg object 30"/>
          <p:cNvSpPr/>
          <p:nvPr/>
        </p:nvSpPr>
        <p:spPr>
          <a:xfrm>
            <a:off x="5012976" y="447409"/>
            <a:ext cx="3984381" cy="1772749"/>
          </a:xfrm>
          <a:custGeom>
            <a:avLst/>
            <a:gdLst/>
            <a:ahLst/>
            <a:cxnLst/>
            <a:rect l="l" t="t" r="r" b="b"/>
            <a:pathLst>
              <a:path w="5179695" h="2048510">
                <a:moveTo>
                  <a:pt x="5179095" y="2019437"/>
                </a:moveTo>
                <a:lnTo>
                  <a:pt x="5179095" y="28712"/>
                </a:lnTo>
              </a:path>
              <a:path w="5179695" h="2048510">
                <a:moveTo>
                  <a:pt x="0" y="0"/>
                </a:moveTo>
                <a:lnTo>
                  <a:pt x="5150429" y="0"/>
                </a:lnTo>
              </a:path>
              <a:path w="5179695" h="2048510">
                <a:moveTo>
                  <a:pt x="0" y="2048150"/>
                </a:moveTo>
                <a:lnTo>
                  <a:pt x="5159984" y="2048150"/>
                </a:lnTo>
              </a:path>
            </a:pathLst>
          </a:custGeom>
          <a:ln w="95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1" name="bg object 31"/>
          <p:cNvSpPr/>
          <p:nvPr/>
        </p:nvSpPr>
        <p:spPr>
          <a:xfrm>
            <a:off x="5012976" y="2426907"/>
            <a:ext cx="3969238" cy="0"/>
          </a:xfrm>
          <a:custGeom>
            <a:avLst/>
            <a:gdLst/>
            <a:ahLst/>
            <a:cxnLst/>
            <a:rect l="l" t="t" r="r" b="b"/>
            <a:pathLst>
              <a:path w="5160009">
                <a:moveTo>
                  <a:pt x="0" y="0"/>
                </a:moveTo>
                <a:lnTo>
                  <a:pt x="5159984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2" name="bg object 32"/>
          <p:cNvSpPr/>
          <p:nvPr/>
        </p:nvSpPr>
        <p:spPr>
          <a:xfrm>
            <a:off x="352819" y="3445645"/>
            <a:ext cx="727808" cy="0"/>
          </a:xfrm>
          <a:custGeom>
            <a:avLst/>
            <a:gdLst/>
            <a:ahLst/>
            <a:cxnLst/>
            <a:rect l="l" t="t" r="r" b="b"/>
            <a:pathLst>
              <a:path w="946150">
                <a:moveTo>
                  <a:pt x="0" y="0"/>
                </a:moveTo>
                <a:lnTo>
                  <a:pt x="945997" y="0"/>
                </a:lnTo>
              </a:path>
            </a:pathLst>
          </a:custGeom>
          <a:ln w="382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3" name="bg object 33"/>
          <p:cNvSpPr/>
          <p:nvPr/>
        </p:nvSpPr>
        <p:spPr>
          <a:xfrm>
            <a:off x="5012976" y="4108238"/>
            <a:ext cx="3961912" cy="0"/>
          </a:xfrm>
          <a:custGeom>
            <a:avLst/>
            <a:gdLst/>
            <a:ahLst/>
            <a:cxnLst/>
            <a:rect l="l" t="t" r="r" b="b"/>
            <a:pathLst>
              <a:path w="5150484">
                <a:moveTo>
                  <a:pt x="0" y="0"/>
                </a:moveTo>
                <a:lnTo>
                  <a:pt x="5150429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4" name="bg object 34"/>
          <p:cNvSpPr/>
          <p:nvPr/>
        </p:nvSpPr>
        <p:spPr>
          <a:xfrm>
            <a:off x="5012976" y="4315298"/>
            <a:ext cx="3969238" cy="0"/>
          </a:xfrm>
          <a:custGeom>
            <a:avLst/>
            <a:gdLst/>
            <a:ahLst/>
            <a:cxnLst/>
            <a:rect l="l" t="t" r="r" b="b"/>
            <a:pathLst>
              <a:path w="5160009">
                <a:moveTo>
                  <a:pt x="0" y="0"/>
                </a:moveTo>
                <a:lnTo>
                  <a:pt x="5159984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5" name="bg object 35"/>
          <p:cNvSpPr/>
          <p:nvPr/>
        </p:nvSpPr>
        <p:spPr>
          <a:xfrm>
            <a:off x="5012976" y="6162278"/>
            <a:ext cx="3961912" cy="0"/>
          </a:xfrm>
          <a:custGeom>
            <a:avLst/>
            <a:gdLst/>
            <a:ahLst/>
            <a:cxnLst/>
            <a:rect l="l" t="t" r="r" b="b"/>
            <a:pathLst>
              <a:path w="5150484">
                <a:moveTo>
                  <a:pt x="0" y="0"/>
                </a:moveTo>
                <a:lnTo>
                  <a:pt x="5150429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69" b="1" i="0">
                <a:solidFill>
                  <a:srgbClr val="081D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1886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185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5B62A-3700-4C74-8BFB-F1003407C96A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E5746-D012-430F-B1D8-0F1BCF724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00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jpg"/><Relationship Id="rId7" Type="http://schemas.openxmlformats.org/officeDocument/2006/relationships/image" Target="../media/image3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33.emf"/><Relationship Id="rId4" Type="http://schemas.openxmlformats.org/officeDocument/2006/relationships/image" Target="../media/image32.jpg"/><Relationship Id="rId9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C1399795DAC6BD9DE303EE7B4B3295B9CE411CC541D00C072DDA0AF13CyBv1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02624" cy="290775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Организация системы обращения с отходами медицинских организаций в соответствии с обновлениями федерального законодательства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304856" cy="1752600"/>
          </a:xfrm>
        </p:spPr>
        <p:txBody>
          <a:bodyPr>
            <a:normAutofit fontScale="92500" lnSpcReduction="20000"/>
          </a:bodyPr>
          <a:lstStyle/>
          <a:p>
            <a:pPr algn="r">
              <a:lnSpc>
                <a:spcPct val="80000"/>
              </a:lnSpc>
              <a:spcBef>
                <a:spcPts val="700"/>
              </a:spcBef>
              <a:buSzPct val="90000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Надежда Викторовна Сатосова</a:t>
            </a:r>
          </a:p>
          <a:p>
            <a:pPr algn="r">
              <a:lnSpc>
                <a:spcPct val="80000"/>
              </a:lnSpc>
              <a:spcBef>
                <a:spcPts val="700"/>
              </a:spcBef>
              <a:buSzPct val="90000"/>
            </a:pPr>
            <a:r>
              <a:rPr lang="ru-RU" sz="2800" dirty="0"/>
              <a:t>к.м.н., </a:t>
            </a:r>
            <a:r>
              <a:rPr lang="ru-RU" sz="2800" dirty="0" smtClean="0"/>
              <a:t>доцент </a:t>
            </a:r>
            <a:r>
              <a:rPr lang="ru-RU" sz="2800" dirty="0"/>
              <a:t>кафедры эпидемиологии, паразитологии и </a:t>
            </a:r>
            <a:r>
              <a:rPr lang="ru-RU" sz="2800" dirty="0" err="1"/>
              <a:t>дезинфектологии</a:t>
            </a:r>
            <a:r>
              <a:rPr lang="ru-RU" sz="2800" dirty="0"/>
              <a:t> </a:t>
            </a:r>
            <a:endParaRPr lang="ru-RU" sz="2800" dirty="0" smtClean="0"/>
          </a:p>
          <a:p>
            <a:pPr algn="r">
              <a:lnSpc>
                <a:spcPct val="80000"/>
              </a:lnSpc>
              <a:spcBef>
                <a:spcPts val="700"/>
              </a:spcBef>
              <a:buSzPct val="90000"/>
            </a:pPr>
            <a:r>
              <a:rPr lang="ru-RU" sz="2800" dirty="0" smtClean="0"/>
              <a:t>СЗГМУ </a:t>
            </a:r>
            <a:r>
              <a:rPr lang="ru-RU" sz="2800" dirty="0"/>
              <a:t>им </a:t>
            </a:r>
            <a:r>
              <a:rPr lang="ru-RU" sz="2800" dirty="0" err="1"/>
              <a:t>И.И.Мечникова</a:t>
            </a:r>
            <a:r>
              <a:rPr lang="ru-RU" sz="2800" dirty="0"/>
              <a:t>, врач эпидемиолог группы компаний «Медицинский центр </a:t>
            </a:r>
            <a:r>
              <a:rPr lang="en-US" sz="2800" dirty="0"/>
              <a:t>XXI</a:t>
            </a:r>
            <a:r>
              <a:rPr lang="ru-RU" sz="2800" dirty="0"/>
              <a:t> ВЕК»,  г. </a:t>
            </a:r>
            <a:r>
              <a:rPr lang="ru-RU" sz="2800" dirty="0" smtClean="0"/>
              <a:t>Санкт-Петербург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71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3456384" cy="495253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95326"/>
            <a:ext cx="3579947" cy="4801845"/>
          </a:xfrm>
        </p:spPr>
      </p:pic>
    </p:spTree>
    <p:extLst>
      <p:ext uri="{BB962C8B-B14F-4D97-AF65-F5344CB8AC3E}">
        <p14:creationId xmlns:p14="http://schemas.microsoft.com/office/powerpoint/2010/main" val="200891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49817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(практические рекомендации)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внутреннего контроля качества и безопасности медицинской деятельности в медицинской организации (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стационаре/поликлинике)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(утв. Федеральной службой по надзору в сфере здравоохранения)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916832"/>
            <a:ext cx="8075240" cy="4209331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Эпидемиологическая безопасность медицинской помощи - "состояние, характеризующееся совокупностью условий, при которых </a:t>
            </a:r>
            <a:r>
              <a:rPr lang="ru-RU" dirty="0">
                <a:solidFill>
                  <a:srgbClr val="DF59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недопустимый риск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возникновения у пациентов и медицинского персонала </a:t>
            </a:r>
            <a:r>
              <a:rPr lang="ru-RU" dirty="0">
                <a:solidFill>
                  <a:srgbClr val="DF59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 инфекциями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связанными с оказанием медицинской помощи (ИСМП), состояние носительства, интоксикации, сенсибилизации организма, травм, вызванных микро-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макроорганизмами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продуктами их жизнедеятельности, а также культурами клеток и тканей"</a:t>
            </a:r>
          </a:p>
        </p:txBody>
      </p:sp>
    </p:spTree>
    <p:extLst>
      <p:ext uri="{BB962C8B-B14F-4D97-AF65-F5344CB8AC3E}">
        <p14:creationId xmlns:p14="http://schemas.microsoft.com/office/powerpoint/2010/main" val="94635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8098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показателей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разрабатываются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применяются локальные акты по обеспечению эпидемиологической безопасности (профилактике инфекций, связанных с оказанием медицинской помощи - ИСМП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внедрена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активного выявления, учета, анализа ИСМП среди пациентов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выполняется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микробиологических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внедрен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выполняется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 дезинфекции медицинских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выполняется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 стерилизации медицинских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эпидемиологическая безопасность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определен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уборки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</a:t>
            </a:r>
          </a:p>
          <a:p>
            <a:r>
              <a:rPr lang="ru-RU" sz="9800" i="1" dirty="0">
                <a:solidFill>
                  <a:srgbClr val="FF7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800" i="1" dirty="0" smtClean="0">
                <a:solidFill>
                  <a:srgbClr val="FF7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обеспечивается </a:t>
            </a:r>
            <a:r>
              <a:rPr lang="ru-RU" sz="9800" i="1" dirty="0">
                <a:solidFill>
                  <a:srgbClr val="FF7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при обращении с </a:t>
            </a:r>
            <a:r>
              <a:rPr lang="ru-RU" sz="9800" i="1" dirty="0" smtClean="0">
                <a:solidFill>
                  <a:srgbClr val="FF75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эпидемиологическая безопасность при инвазивных вмешательствах, в том числе оперативных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вмешательствах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надлежащая гигиена рук медицинских работников, пациентов, посетителей (Рекомендации ВОЗ по гигиене рук в здравоохранении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осуществляется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пациентов и посетителей о надлежащей гигиене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безопасность работников во время оказания медицинской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профилактику ИСМП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антибактериальных препаратов (профилактика антибиотикорезистентности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вовлекает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пациентов, ухаживающих, родственников и законных представителей в процесс обеспечения эпидемиологической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медицинской организации к проведению противоэпидемических мероприятий в случае возникновения инфекции в медицинской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обеспечивает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и безопасность при организации питания в медицинской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47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5290" y="835134"/>
            <a:ext cx="7200800" cy="1152128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altLang="ru-RU" sz="22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ст.49 Федерального </a:t>
            </a:r>
            <a:r>
              <a:rPr lang="ru-RU" altLang="ru-RU" sz="2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закона от 21.11.2011 </a:t>
            </a:r>
            <a:br>
              <a:rPr lang="ru-RU" altLang="ru-RU" sz="2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№323-ФЗ «О</a:t>
            </a:r>
            <a:r>
              <a:rPr lang="ru-RU" sz="2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б основах охраны здоровья граждан в Российской Федерации»</a:t>
            </a:r>
            <a:endParaRPr lang="ru-RU" altLang="ru-RU" sz="2200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1764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виды отходов, в том числе анатомические, патолого-анатомические, биохимические, микробиологические и физиологические, образующиеся в процессе осуществления медицинской деятельности и фармацевтической деятельности, деятельности по производству лекарственных средств и медицинских изделий, а также деятельности в области использования возбудителей инфекционных заболеваний и генно-инженерно-модифицированных организмов в медицинских целях.</a:t>
            </a:r>
          </a:p>
          <a:p>
            <a:endParaRPr lang="ru-RU" b="1" dirty="0">
              <a:solidFill>
                <a:srgbClr val="6B6B6B"/>
              </a:solidFill>
              <a:latin typeface="Myriad Pro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5054"/>
            <a:ext cx="835292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Медицинские отходы</a:t>
            </a: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035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36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обращения с медицинскими </a:t>
            </a:r>
            <a:r>
              <a:rPr lang="ru-RU" sz="36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отходами: старые правила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Основным нормативным актом, действующим в сфере обращения с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разными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отходами, является ФЗ № 89 «Об отходах производства и потребления».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Однако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как было сказано в разъясняющем письме Министерства природы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РФ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14.01.2014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года, данный закон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применяется 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правоотношениям, возникающим учреждениях здравоохранения в связи с образованием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отходов.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31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EE4400"/>
                </a:solidFill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3600" b="1" i="1" dirty="0">
                <a:solidFill>
                  <a:srgbClr val="EE4400"/>
                </a:solidFill>
                <a:latin typeface="Times New Roman" pitchFamily="18" charset="0"/>
                <a:cs typeface="Times New Roman" pitchFamily="18" charset="0"/>
              </a:rPr>
              <a:t>обращения с медицинскими </a:t>
            </a:r>
            <a:r>
              <a:rPr lang="ru-RU" sz="3600" b="1" i="1" dirty="0" smtClean="0">
                <a:solidFill>
                  <a:srgbClr val="EE4400"/>
                </a:solidFill>
                <a:latin typeface="Times New Roman" pitchFamily="18" charset="0"/>
                <a:cs typeface="Times New Roman" pitchFamily="18" charset="0"/>
              </a:rPr>
              <a:t>отходами: новые правила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35280" cy="471338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200" dirty="0"/>
              <a:t>С 01.09.2026 </a:t>
            </a:r>
            <a:r>
              <a:rPr lang="ru-RU" sz="2200" dirty="0" smtClean="0"/>
              <a:t>вступили </a:t>
            </a:r>
            <a:r>
              <a:rPr lang="ru-RU" sz="2200" dirty="0"/>
              <a:t>в силу:</a:t>
            </a:r>
          </a:p>
          <a:p>
            <a:pPr algn="just">
              <a:buFontTx/>
              <a:buChar char="-"/>
            </a:pPr>
            <a:r>
              <a:rPr lang="ru-RU" sz="2200" dirty="0"/>
              <a:t>306-ФЗ “О внесении изменений в отдельные законодательные акты Российской Федерации” </a:t>
            </a:r>
          </a:p>
          <a:p>
            <a:pPr algn="just">
              <a:buFontTx/>
              <a:buChar char="-"/>
            </a:pPr>
            <a:r>
              <a:rPr lang="ru-RU" sz="2200" dirty="0"/>
              <a:t>Постановление Правительства Российской Федерации от 29 мая 2026 г. № 624 “Об утверждении Правил учета медицинских отходов, включая состав сведений, подлежащих передаче в Федеральную службу по надзору в сфере защиты прав потребителей и благополучия человека, и порядок информационного взаимодействия при передаче данных сведений” </a:t>
            </a:r>
            <a:endParaRPr lang="ru-RU" sz="2200" dirty="0" smtClean="0"/>
          </a:p>
          <a:p>
            <a:pPr>
              <a:buFontTx/>
              <a:buChar char="-"/>
            </a:pPr>
            <a:r>
              <a:rPr lang="ru-RU" sz="2200" dirty="0"/>
              <a:t>Постановление Правительства Российской Федерации от 30 апреля 2026 г. № </a:t>
            </a:r>
            <a:r>
              <a:rPr lang="ru-RU" sz="2200" dirty="0" smtClean="0"/>
              <a:t>506 "Об </a:t>
            </a:r>
            <a:r>
              <a:rPr lang="ru-RU" sz="2200" dirty="0"/>
              <a:t>утверждении требований к порядку оказания услуг по транспортированию, обезвреживанию медицинских отходов"</a:t>
            </a:r>
          </a:p>
          <a:p>
            <a:pPr algn="just">
              <a:buFontTx/>
              <a:buChar char="-"/>
            </a:pPr>
            <a:r>
              <a:rPr lang="ru-RU" sz="2200" dirty="0"/>
              <a:t>Распоряжение Правительства Российской Федерации от 28 мая 2025 г. № 1354-р Об утверждении </a:t>
            </a:r>
            <a:r>
              <a:rPr lang="ru-RU" sz="2200" dirty="0" smtClean="0"/>
              <a:t>перечня </a:t>
            </a:r>
            <a:r>
              <a:rPr lang="ru-RU" sz="2200" dirty="0"/>
              <a:t>медицинских отходов класса "Г", подобных по составу чрезвычайно опасным и </a:t>
            </a:r>
            <a:r>
              <a:rPr lang="ru-RU" sz="2200" dirty="0" err="1"/>
              <a:t>высокоопасным</a:t>
            </a:r>
            <a:r>
              <a:rPr lang="ru-RU" sz="2200" dirty="0"/>
              <a:t> </a:t>
            </a:r>
            <a:r>
              <a:rPr lang="ru-RU" sz="2200" dirty="0" smtClean="0"/>
              <a:t>отходам.</a:t>
            </a: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17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1520" y="928660"/>
            <a:ext cx="3888432" cy="1725349"/>
          </a:xfrm>
          <a:prstGeom prst="rect">
            <a:avLst/>
          </a:prstGeom>
        </p:spPr>
        <p:txBody>
          <a:bodyPr vert="horz" wrap="square" lIns="0" tIns="64965" rIns="0" bIns="0" rtlCol="0" anchor="ctr">
            <a:spAutoFit/>
          </a:bodyPr>
          <a:lstStyle/>
          <a:p>
            <a:pPr marL="16607" marR="169489" indent="-7327" algn="l">
              <a:lnSpc>
                <a:spcPct val="150000"/>
              </a:lnSpc>
              <a:spcBef>
                <a:spcPts val="512"/>
              </a:spcBef>
            </a:pPr>
            <a:r>
              <a:rPr sz="24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Новый порядок обращения</a:t>
            </a:r>
          </a:p>
          <a:p>
            <a:pPr marL="16607" marR="169489" indent="-7327" algn="l">
              <a:lnSpc>
                <a:spcPct val="150000"/>
              </a:lnSpc>
              <a:spcBef>
                <a:spcPts val="512"/>
              </a:spcBef>
            </a:pPr>
            <a:r>
              <a:rPr sz="24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sz="2400" i="1" dirty="0" err="1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медицинскими</a:t>
            </a:r>
            <a:r>
              <a:rPr sz="24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i="1" dirty="0" err="1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отходами</a:t>
            </a:r>
            <a:r>
              <a:rPr sz="24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endParaRPr sz="2400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154" y="3429000"/>
            <a:ext cx="4225681" cy="565342"/>
          </a:xfrm>
          <a:prstGeom prst="rect">
            <a:avLst/>
          </a:prstGeom>
        </p:spPr>
        <p:txBody>
          <a:bodyPr vert="horz" wrap="square" lIns="0" tIns="11234" rIns="0" bIns="0" rtlCol="0">
            <a:spAutoFit/>
          </a:bodyPr>
          <a:lstStyle/>
          <a:p>
            <a:pPr marL="9769">
              <a:spcBef>
                <a:spcPts val="88"/>
              </a:spcBef>
            </a:pPr>
            <a:r>
              <a:rPr spc="-77" dirty="0" err="1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Перераспределение</a:t>
            </a:r>
            <a:r>
              <a:rPr spc="-104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7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</a:t>
            </a:r>
            <a:r>
              <a:rPr spc="85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73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2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</a:t>
            </a:r>
            <a:r>
              <a:rPr spc="-4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6" dirty="0" err="1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</a:t>
            </a:r>
            <a:r>
              <a:rPr spc="-35" dirty="0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9" dirty="0" err="1">
                <a:solidFill>
                  <a:srgbClr val="3864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операторам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9091" y="997154"/>
            <a:ext cx="2422281" cy="1143212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9769">
              <a:spcBef>
                <a:spcPts val="85"/>
              </a:spcBef>
            </a:pPr>
            <a:r>
              <a:rPr sz="1961" spc="-15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sz="1961" spc="-73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42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N°</a:t>
            </a:r>
            <a:r>
              <a:rPr sz="1961" spc="-157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306-</a:t>
            </a:r>
            <a:r>
              <a:rPr sz="1961" spc="-19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</a:t>
            </a:r>
            <a:endParaRPr sz="196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188">
              <a:spcBef>
                <a:spcPts val="23"/>
              </a:spcBef>
            </a:pPr>
            <a:r>
              <a:rPr sz="1577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577" spc="54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77" spc="46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</a:t>
            </a:r>
            <a:r>
              <a:rPr sz="1577" spc="54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31" spc="-154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731" spc="-150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77" spc="54" dirty="0">
                <a:solidFill>
                  <a:srgbClr val="0521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506</a:t>
            </a:r>
            <a:endParaRPr sz="15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119">
              <a:spcBef>
                <a:spcPts val="608"/>
              </a:spcBef>
            </a:pPr>
            <a:r>
              <a:rPr sz="1423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установили</a:t>
            </a:r>
            <a:r>
              <a:rPr sz="1423" spc="162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23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</a:t>
            </a:r>
            <a:r>
              <a:rPr sz="1423" spc="85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23" spc="-8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  <a:endParaRPr sz="142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46">
              <a:spcBef>
                <a:spcPts val="165"/>
              </a:spcBef>
            </a:pPr>
            <a:r>
              <a:rPr sz="1577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577" spc="-81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77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577" spc="-50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77" spc="42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r>
              <a:rPr sz="1577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77" spc="58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sz="1577" spc="-77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77" spc="-15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sz="1577" spc="-15" dirty="0">
                <a:solidFill>
                  <a:srgbClr val="2BA38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5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6593" y="2722316"/>
            <a:ext cx="2246435" cy="30342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5142" marR="295507" indent="-5861">
              <a:lnSpc>
                <a:spcPct val="101699"/>
              </a:lnSpc>
              <a:spcBef>
                <a:spcPts val="200"/>
              </a:spcBef>
            </a:pPr>
            <a:r>
              <a:rPr sz="1961" spc="-15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r>
              <a:rPr sz="1961" spc="-123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8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  <a:r>
              <a:rPr sz="1961" spc="-112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38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sz="1615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приравнены</a:t>
            </a:r>
            <a:r>
              <a:rPr sz="1615" spc="208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15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615" spc="188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15" spc="-19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ТКО </a:t>
            </a:r>
            <a:r>
              <a:rPr sz="1615" spc="62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615" spc="-88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15" spc="-8" dirty="0">
                <a:solidFill>
                  <a:srgbClr val="1518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передаются </a:t>
            </a:r>
            <a:r>
              <a:rPr sz="1577" spc="-8" dirty="0">
                <a:solidFill>
                  <a:srgbClr val="0893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регоператорам</a:t>
            </a:r>
            <a:r>
              <a:rPr sz="1577" spc="-8" dirty="0">
                <a:solidFill>
                  <a:srgbClr val="2BA38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5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65"/>
              </a:spcBef>
            </a:pP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211" marR="3908" indent="-2931">
              <a:lnSpc>
                <a:spcPts val="2146"/>
              </a:lnSpc>
            </a:pPr>
            <a:r>
              <a:rPr sz="1961" spc="-65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r>
              <a:rPr sz="1961" spc="-88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92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</a:t>
            </a:r>
            <a:r>
              <a:rPr sz="1961" spc="-62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Б,</a:t>
            </a:r>
            <a:r>
              <a:rPr sz="1961" spc="-212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38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961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961" spc="-12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65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sz="1961" spc="-108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61" spc="-38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sz="196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188" marR="263759" indent="3419">
              <a:lnSpc>
                <a:spcPts val="1854"/>
              </a:lnSpc>
              <a:spcBef>
                <a:spcPts val="115"/>
              </a:spcBef>
            </a:pPr>
            <a:r>
              <a:rPr sz="1423" spc="-8" dirty="0">
                <a:solidFill>
                  <a:srgbClr val="2A2D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передаются </a:t>
            </a:r>
            <a:r>
              <a:rPr sz="1615" spc="-58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специализированным </a:t>
            </a:r>
            <a:r>
              <a:rPr sz="1615" spc="-8" dirty="0">
                <a:solidFill>
                  <a:srgbClr val="E457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операторам.</a:t>
            </a: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0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418" y="3002065"/>
            <a:ext cx="8555873" cy="4711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7348" y="3723555"/>
            <a:ext cx="661536" cy="6920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6151" y="5151813"/>
            <a:ext cx="1940507" cy="10454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77419" y="3973869"/>
            <a:ext cx="999655" cy="8540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44423" y="4003319"/>
            <a:ext cx="793844" cy="80983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57092" y="3620487"/>
            <a:ext cx="0" cy="1060450"/>
          </a:xfrm>
          <a:custGeom>
            <a:avLst/>
            <a:gdLst/>
            <a:ahLst/>
            <a:cxnLst/>
            <a:rect l="l" t="t" r="r" b="b"/>
            <a:pathLst>
              <a:path h="1378585">
                <a:moveTo>
                  <a:pt x="0" y="1378194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8" name="object 8"/>
          <p:cNvSpPr/>
          <p:nvPr/>
        </p:nvSpPr>
        <p:spPr>
          <a:xfrm>
            <a:off x="3315032" y="3605763"/>
            <a:ext cx="0" cy="1089758"/>
          </a:xfrm>
          <a:custGeom>
            <a:avLst/>
            <a:gdLst/>
            <a:ahLst/>
            <a:cxnLst/>
            <a:rect l="l" t="t" r="r" b="b"/>
            <a:pathLst>
              <a:path h="1416685">
                <a:moveTo>
                  <a:pt x="0" y="1416477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9" name="object 9"/>
          <p:cNvSpPr/>
          <p:nvPr/>
        </p:nvSpPr>
        <p:spPr>
          <a:xfrm>
            <a:off x="3484093" y="3878162"/>
            <a:ext cx="227862" cy="1966163"/>
          </a:xfrm>
          <a:custGeom>
            <a:avLst/>
            <a:gdLst/>
            <a:ahLst/>
            <a:cxnLst/>
            <a:rect l="l" t="t" r="r" b="b"/>
            <a:pathLst>
              <a:path h="2527300">
                <a:moveTo>
                  <a:pt x="0" y="2526690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0" name="object 10"/>
          <p:cNvSpPr/>
          <p:nvPr/>
        </p:nvSpPr>
        <p:spPr>
          <a:xfrm>
            <a:off x="4439645" y="3561589"/>
            <a:ext cx="0" cy="368300"/>
          </a:xfrm>
          <a:custGeom>
            <a:avLst/>
            <a:gdLst/>
            <a:ahLst/>
            <a:cxnLst/>
            <a:rect l="l" t="t" r="r" b="b"/>
            <a:pathLst>
              <a:path h="478789">
                <a:moveTo>
                  <a:pt x="0" y="478539"/>
                </a:moveTo>
                <a:lnTo>
                  <a:pt x="0" y="0"/>
                </a:lnTo>
              </a:path>
            </a:pathLst>
          </a:custGeom>
          <a:ln w="477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1" name="object 11"/>
          <p:cNvSpPr/>
          <p:nvPr/>
        </p:nvSpPr>
        <p:spPr>
          <a:xfrm>
            <a:off x="5159984" y="2383645"/>
            <a:ext cx="0" cy="397608"/>
          </a:xfrm>
          <a:custGeom>
            <a:avLst/>
            <a:gdLst/>
            <a:ahLst/>
            <a:cxnLst/>
            <a:rect l="l" t="t" r="r" b="b"/>
            <a:pathLst>
              <a:path h="516889">
                <a:moveTo>
                  <a:pt x="0" y="516822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2" name="object 12"/>
          <p:cNvSpPr/>
          <p:nvPr/>
        </p:nvSpPr>
        <p:spPr>
          <a:xfrm>
            <a:off x="5204087" y="3900249"/>
            <a:ext cx="0" cy="1928935"/>
          </a:xfrm>
          <a:custGeom>
            <a:avLst/>
            <a:gdLst/>
            <a:ahLst/>
            <a:cxnLst/>
            <a:rect l="l" t="t" r="r" b="b"/>
            <a:pathLst>
              <a:path h="2507615">
                <a:moveTo>
                  <a:pt x="0" y="2507548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3" name="object 13"/>
          <p:cNvSpPr/>
          <p:nvPr/>
        </p:nvSpPr>
        <p:spPr>
          <a:xfrm>
            <a:off x="5454001" y="3900249"/>
            <a:ext cx="0" cy="1928935"/>
          </a:xfrm>
          <a:custGeom>
            <a:avLst/>
            <a:gdLst/>
            <a:ahLst/>
            <a:cxnLst/>
            <a:rect l="l" t="t" r="r" b="b"/>
            <a:pathLst>
              <a:path h="2507615">
                <a:moveTo>
                  <a:pt x="0" y="2507548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4" name="object 14"/>
          <p:cNvSpPr/>
          <p:nvPr/>
        </p:nvSpPr>
        <p:spPr>
          <a:xfrm>
            <a:off x="6233143" y="3473244"/>
            <a:ext cx="0" cy="456712"/>
          </a:xfrm>
          <a:custGeom>
            <a:avLst/>
            <a:gdLst/>
            <a:ahLst/>
            <a:cxnLst/>
            <a:rect l="l" t="t" r="r" b="b"/>
            <a:pathLst>
              <a:path h="593725">
                <a:moveTo>
                  <a:pt x="0" y="593389"/>
                </a:moveTo>
                <a:lnTo>
                  <a:pt x="0" y="0"/>
                </a:lnTo>
              </a:path>
            </a:pathLst>
          </a:custGeom>
          <a:ln w="477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5" name="object 15"/>
          <p:cNvSpPr/>
          <p:nvPr/>
        </p:nvSpPr>
        <p:spPr>
          <a:xfrm>
            <a:off x="7034338" y="3900248"/>
            <a:ext cx="0" cy="1944077"/>
          </a:xfrm>
          <a:custGeom>
            <a:avLst/>
            <a:gdLst/>
            <a:ahLst/>
            <a:cxnLst/>
            <a:rect l="l" t="t" r="r" b="b"/>
            <a:pathLst>
              <a:path h="2527300">
                <a:moveTo>
                  <a:pt x="0" y="2526690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6" name="object 16"/>
          <p:cNvSpPr/>
          <p:nvPr/>
        </p:nvSpPr>
        <p:spPr>
          <a:xfrm>
            <a:off x="7276902" y="3900249"/>
            <a:ext cx="0" cy="1928935"/>
          </a:xfrm>
          <a:custGeom>
            <a:avLst/>
            <a:gdLst/>
            <a:ahLst/>
            <a:cxnLst/>
            <a:rect l="l" t="t" r="r" b="b"/>
            <a:pathLst>
              <a:path h="2507615">
                <a:moveTo>
                  <a:pt x="0" y="2507548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7" name="object 17"/>
          <p:cNvSpPr/>
          <p:nvPr/>
        </p:nvSpPr>
        <p:spPr>
          <a:xfrm>
            <a:off x="7438610" y="2383645"/>
            <a:ext cx="0" cy="397608"/>
          </a:xfrm>
          <a:custGeom>
            <a:avLst/>
            <a:gdLst/>
            <a:ahLst/>
            <a:cxnLst/>
            <a:rect l="l" t="t" r="r" b="b"/>
            <a:pathLst>
              <a:path h="516889">
                <a:moveTo>
                  <a:pt x="0" y="516822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8" name="object 18"/>
          <p:cNvSpPr/>
          <p:nvPr/>
        </p:nvSpPr>
        <p:spPr>
          <a:xfrm>
            <a:off x="8033993" y="3561589"/>
            <a:ext cx="0" cy="368300"/>
          </a:xfrm>
          <a:custGeom>
            <a:avLst/>
            <a:gdLst/>
            <a:ahLst/>
            <a:cxnLst/>
            <a:rect l="l" t="t" r="r" b="b"/>
            <a:pathLst>
              <a:path h="478789">
                <a:moveTo>
                  <a:pt x="0" y="478539"/>
                </a:moveTo>
                <a:lnTo>
                  <a:pt x="0" y="0"/>
                </a:lnTo>
              </a:path>
            </a:pathLst>
          </a:custGeom>
          <a:ln w="38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9" name="object 19"/>
          <p:cNvSpPr/>
          <p:nvPr/>
        </p:nvSpPr>
        <p:spPr>
          <a:xfrm>
            <a:off x="8791085" y="3900249"/>
            <a:ext cx="0" cy="1928935"/>
          </a:xfrm>
          <a:custGeom>
            <a:avLst/>
            <a:gdLst/>
            <a:ahLst/>
            <a:cxnLst/>
            <a:rect l="l" t="t" r="r" b="b"/>
            <a:pathLst>
              <a:path h="2507615">
                <a:moveTo>
                  <a:pt x="0" y="2507548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0" name="object 20"/>
          <p:cNvSpPr/>
          <p:nvPr/>
        </p:nvSpPr>
        <p:spPr>
          <a:xfrm>
            <a:off x="5174685" y="2368922"/>
            <a:ext cx="2264019" cy="0"/>
          </a:xfrm>
          <a:custGeom>
            <a:avLst/>
            <a:gdLst/>
            <a:ahLst/>
            <a:cxnLst/>
            <a:rect l="l" t="t" r="r" b="b"/>
            <a:pathLst>
              <a:path w="2943225">
                <a:moveTo>
                  <a:pt x="0" y="0"/>
                </a:moveTo>
                <a:lnTo>
                  <a:pt x="2943102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1" name="object 21"/>
          <p:cNvSpPr/>
          <p:nvPr/>
        </p:nvSpPr>
        <p:spPr>
          <a:xfrm>
            <a:off x="5174685" y="2788564"/>
            <a:ext cx="2264019" cy="0"/>
          </a:xfrm>
          <a:custGeom>
            <a:avLst/>
            <a:gdLst/>
            <a:ahLst/>
            <a:cxnLst/>
            <a:rect l="l" t="t" r="r" b="b"/>
            <a:pathLst>
              <a:path w="2943225">
                <a:moveTo>
                  <a:pt x="0" y="0"/>
                </a:moveTo>
                <a:lnTo>
                  <a:pt x="2943102" y="0"/>
                </a:lnTo>
              </a:path>
            </a:pathLst>
          </a:custGeom>
          <a:ln w="191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2" name="object 22"/>
          <p:cNvSpPr/>
          <p:nvPr/>
        </p:nvSpPr>
        <p:spPr>
          <a:xfrm>
            <a:off x="4424944" y="3576314"/>
            <a:ext cx="3631223" cy="0"/>
          </a:xfrm>
          <a:custGeom>
            <a:avLst/>
            <a:gdLst/>
            <a:ahLst/>
            <a:cxnLst/>
            <a:rect l="l" t="t" r="r" b="b"/>
            <a:pathLst>
              <a:path w="4720590">
                <a:moveTo>
                  <a:pt x="0" y="0"/>
                </a:moveTo>
                <a:lnTo>
                  <a:pt x="4720430" y="0"/>
                </a:lnTo>
              </a:path>
            </a:pathLst>
          </a:custGeom>
          <a:ln w="287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3" name="object 23"/>
          <p:cNvSpPr/>
          <p:nvPr/>
        </p:nvSpPr>
        <p:spPr>
          <a:xfrm>
            <a:off x="779143" y="3591038"/>
            <a:ext cx="2528765" cy="0"/>
          </a:xfrm>
          <a:custGeom>
            <a:avLst/>
            <a:gdLst/>
            <a:ahLst/>
            <a:cxnLst/>
            <a:rect l="l" t="t" r="r" b="b"/>
            <a:pathLst>
              <a:path w="3287395">
                <a:moveTo>
                  <a:pt x="0" y="0"/>
                </a:moveTo>
                <a:lnTo>
                  <a:pt x="3287101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4" name="object 24"/>
          <p:cNvSpPr/>
          <p:nvPr/>
        </p:nvSpPr>
        <p:spPr>
          <a:xfrm>
            <a:off x="7306302" y="3878162"/>
            <a:ext cx="1470269" cy="0"/>
          </a:xfrm>
          <a:custGeom>
            <a:avLst/>
            <a:gdLst/>
            <a:ahLst/>
            <a:cxnLst/>
            <a:rect l="l" t="t" r="r" b="b"/>
            <a:pathLst>
              <a:path w="1911350">
                <a:moveTo>
                  <a:pt x="0" y="0"/>
                </a:moveTo>
                <a:lnTo>
                  <a:pt x="1911105" y="0"/>
                </a:lnTo>
              </a:path>
            </a:pathLst>
          </a:custGeom>
          <a:ln w="191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5" name="object 25"/>
          <p:cNvSpPr/>
          <p:nvPr/>
        </p:nvSpPr>
        <p:spPr>
          <a:xfrm>
            <a:off x="5483402" y="3878162"/>
            <a:ext cx="1528885" cy="0"/>
          </a:xfrm>
          <a:custGeom>
            <a:avLst/>
            <a:gdLst/>
            <a:ahLst/>
            <a:cxnLst/>
            <a:rect l="l" t="t" r="r" b="b"/>
            <a:pathLst>
              <a:path w="1987550">
                <a:moveTo>
                  <a:pt x="0" y="0"/>
                </a:moveTo>
                <a:lnTo>
                  <a:pt x="1987549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6" name="object 26"/>
          <p:cNvSpPr/>
          <p:nvPr/>
        </p:nvSpPr>
        <p:spPr>
          <a:xfrm>
            <a:off x="3748706" y="3878162"/>
            <a:ext cx="1440962" cy="0"/>
          </a:xfrm>
          <a:custGeom>
            <a:avLst/>
            <a:gdLst/>
            <a:ahLst/>
            <a:cxnLst/>
            <a:rect l="l" t="t" r="r" b="b"/>
            <a:pathLst>
              <a:path w="1873250">
                <a:moveTo>
                  <a:pt x="0" y="0"/>
                </a:moveTo>
                <a:lnTo>
                  <a:pt x="1872883" y="0"/>
                </a:lnTo>
              </a:path>
            </a:pathLst>
          </a:custGeom>
          <a:ln w="191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7" name="object 27"/>
          <p:cNvSpPr/>
          <p:nvPr/>
        </p:nvSpPr>
        <p:spPr>
          <a:xfrm>
            <a:off x="779143" y="4695361"/>
            <a:ext cx="2528765" cy="0"/>
          </a:xfrm>
          <a:custGeom>
            <a:avLst/>
            <a:gdLst/>
            <a:ahLst/>
            <a:cxnLst/>
            <a:rect l="l" t="t" r="r" b="b"/>
            <a:pathLst>
              <a:path w="3287395">
                <a:moveTo>
                  <a:pt x="0" y="0"/>
                </a:moveTo>
                <a:lnTo>
                  <a:pt x="3287101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8" name="object 28"/>
          <p:cNvSpPr/>
          <p:nvPr/>
        </p:nvSpPr>
        <p:spPr>
          <a:xfrm>
            <a:off x="7306302" y="5843856"/>
            <a:ext cx="1470269" cy="0"/>
          </a:xfrm>
          <a:custGeom>
            <a:avLst/>
            <a:gdLst/>
            <a:ahLst/>
            <a:cxnLst/>
            <a:rect l="l" t="t" r="r" b="b"/>
            <a:pathLst>
              <a:path w="1911350">
                <a:moveTo>
                  <a:pt x="0" y="0"/>
                </a:moveTo>
                <a:lnTo>
                  <a:pt x="1911105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9" name="object 29"/>
          <p:cNvSpPr/>
          <p:nvPr/>
        </p:nvSpPr>
        <p:spPr>
          <a:xfrm>
            <a:off x="5483403" y="5843856"/>
            <a:ext cx="1544027" cy="0"/>
          </a:xfrm>
          <a:custGeom>
            <a:avLst/>
            <a:gdLst/>
            <a:ahLst/>
            <a:cxnLst/>
            <a:rect l="l" t="t" r="r" b="b"/>
            <a:pathLst>
              <a:path w="2007234">
                <a:moveTo>
                  <a:pt x="0" y="0"/>
                </a:moveTo>
                <a:lnTo>
                  <a:pt x="2006660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0" name="object 30"/>
          <p:cNvSpPr/>
          <p:nvPr/>
        </p:nvSpPr>
        <p:spPr>
          <a:xfrm>
            <a:off x="3734006" y="5843856"/>
            <a:ext cx="1455615" cy="0"/>
          </a:xfrm>
          <a:custGeom>
            <a:avLst/>
            <a:gdLst/>
            <a:ahLst/>
            <a:cxnLst/>
            <a:rect l="l" t="t" r="r" b="b"/>
            <a:pathLst>
              <a:path w="1892300">
                <a:moveTo>
                  <a:pt x="0" y="0"/>
                </a:moveTo>
                <a:lnTo>
                  <a:pt x="1891994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xfrm>
            <a:off x="107504" y="561326"/>
            <a:ext cx="8508957" cy="511974"/>
          </a:xfrm>
          <a:prstGeom prst="rect">
            <a:avLst/>
          </a:prstGeom>
        </p:spPr>
        <p:txBody>
          <a:bodyPr vert="horz" wrap="square" lIns="0" tIns="11723" rIns="0" bIns="0" rtlCol="0" anchor="ctr">
            <a:spAutoFit/>
          </a:bodyPr>
          <a:lstStyle/>
          <a:p>
            <a:pPr marL="26376">
              <a:lnSpc>
                <a:spcPts val="3850"/>
              </a:lnSpc>
              <a:spcBef>
                <a:spcPts val="92"/>
              </a:spcBef>
            </a:pPr>
            <a:r>
              <a:rPr sz="3200" b="1" i="1" dirty="0" err="1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Хронология</a:t>
            </a:r>
            <a:endParaRPr sz="3200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0445" y="1237607"/>
            <a:ext cx="7603548" cy="523812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10257" algn="ctr">
              <a:lnSpc>
                <a:spcPts val="2000"/>
              </a:lnSpc>
              <a:spcBef>
                <a:spcPct val="0"/>
              </a:spcBef>
            </a:pPr>
            <a:r>
              <a:rPr sz="2000" b="1" i="1" dirty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Этапы </a:t>
            </a:r>
            <a:r>
              <a:rPr sz="2000" b="1" i="1" dirty="0" err="1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реализации</a:t>
            </a:r>
            <a:r>
              <a:rPr sz="2000" b="1" i="1" dirty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законодательных изменений системы</a:t>
            </a:r>
            <a:r>
              <a:rPr sz="2000" b="1" i="1" dirty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sz="2000" b="1" i="1" dirty="0" err="1" smtClean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обращения</a:t>
            </a:r>
            <a:r>
              <a:rPr lang="ru-RU" sz="2000" b="1" i="1" dirty="0" smtClean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sz="2000" b="1" i="1" dirty="0" smtClean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 </a:t>
            </a:r>
            <a:r>
              <a:rPr sz="2000" b="1" i="1" dirty="0">
                <a:solidFill>
                  <a:srgbClr val="DF590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медицинскими отходами в 2025-2026 годах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087860" y="2368922"/>
            <a:ext cx="2332012" cy="359862"/>
          </a:xfrm>
          <a:prstGeom prst="rect">
            <a:avLst/>
          </a:prstGeom>
          <a:ln w="9555">
            <a:solidFill>
              <a:srgbClr val="000000"/>
            </a:solidFill>
          </a:ln>
        </p:spPr>
        <p:txBody>
          <a:bodyPr vert="horz" wrap="square" lIns="0" tIns="82062" rIns="0" bIns="0" rtlCol="0">
            <a:spAutoFit/>
          </a:bodyPr>
          <a:lstStyle/>
          <a:p>
            <a:pPr marL="182188">
              <a:spcBef>
                <a:spcPts val="646"/>
              </a:spcBef>
            </a:pPr>
            <a:r>
              <a:rPr b="1" spc="-58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b="1" spc="-112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38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r>
              <a:rPr b="1" spc="-27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b="1" spc="-115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5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63659" y="2440134"/>
            <a:ext cx="2271346" cy="287850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185608">
              <a:spcBef>
                <a:spcPts val="85"/>
              </a:spcBef>
            </a:pPr>
            <a:r>
              <a:rPr b="1" spc="-104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b="1" spc="-88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23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</a:t>
            </a:r>
            <a:r>
              <a:rPr b="1" spc="46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35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b="1" spc="-73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5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61085" y="3696608"/>
            <a:ext cx="1436077" cy="884462"/>
          </a:xfrm>
          <a:prstGeom prst="rect">
            <a:avLst/>
          </a:prstGeom>
        </p:spPr>
        <p:txBody>
          <a:bodyPr vert="horz" wrap="square" lIns="0" tIns="22468" rIns="0" bIns="0" rtlCol="0">
            <a:spAutoFit/>
          </a:bodyPr>
          <a:lstStyle/>
          <a:p>
            <a:pPr marL="11723" marR="3908" indent="-2442">
              <a:lnSpc>
                <a:spcPct val="100200"/>
              </a:lnSpc>
              <a:spcBef>
                <a:spcPts val="176"/>
              </a:spcBef>
            </a:pPr>
            <a:r>
              <a:rPr sz="1400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sz="1400" spc="42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0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400" b="1" spc="-88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 </a:t>
            </a:r>
            <a:r>
              <a:rPr sz="1400" spc="-46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регоператорам</a:t>
            </a:r>
            <a:r>
              <a:rPr sz="1400" spc="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31" dirty="0">
                <a:solidFill>
                  <a:srgbClr val="0521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ТКО, </a:t>
            </a:r>
            <a:r>
              <a:rPr sz="1400" spc="-8" dirty="0">
                <a:solidFill>
                  <a:srgbClr val="0521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sz="1400" spc="-50" dirty="0">
                <a:solidFill>
                  <a:srgbClr val="0521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154" dirty="0">
                <a:solidFill>
                  <a:srgbClr val="0F85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400" b="1" spc="154" dirty="0">
                <a:solidFill>
                  <a:srgbClr val="343B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4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нацоператору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7178" y="4823018"/>
            <a:ext cx="206131" cy="421220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9769">
              <a:lnSpc>
                <a:spcPts val="1750"/>
              </a:lnSpc>
              <a:spcBef>
                <a:spcPts val="85"/>
              </a:spcBef>
            </a:pPr>
            <a:r>
              <a:rPr sz="1692" dirty="0">
                <a:solidFill>
                  <a:srgbClr val="A3D1CD"/>
                </a:solidFill>
                <a:latin typeface="Arial"/>
                <a:cs typeface="Arial"/>
              </a:rPr>
              <a:t>•</a:t>
            </a:r>
            <a:endParaRPr sz="1692">
              <a:latin typeface="Arial"/>
              <a:cs typeface="Arial"/>
            </a:endParaRPr>
          </a:p>
          <a:p>
            <a:pPr marL="129437">
              <a:lnSpc>
                <a:spcPts val="1381"/>
              </a:lnSpc>
            </a:pPr>
            <a:r>
              <a:rPr sz="1385" spc="4" dirty="0">
                <a:solidFill>
                  <a:srgbClr val="A3D1CD"/>
                </a:solidFill>
                <a:latin typeface="Arial"/>
                <a:cs typeface="Arial"/>
              </a:rPr>
              <a:t>•</a:t>
            </a:r>
            <a:endParaRPr sz="1385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82559" y="4940812"/>
            <a:ext cx="101112" cy="271243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9769">
              <a:spcBef>
                <a:spcPts val="85"/>
              </a:spcBef>
            </a:pPr>
            <a:r>
              <a:rPr sz="1692" dirty="0">
                <a:solidFill>
                  <a:srgbClr val="A3D1CD"/>
                </a:solidFill>
                <a:latin typeface="Arial"/>
                <a:cs typeface="Arial"/>
              </a:rPr>
              <a:t>•</a:t>
            </a:r>
            <a:endParaRPr sz="1692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75802" y="4871608"/>
            <a:ext cx="1611665" cy="827096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225172" marR="3908" indent="-215891">
              <a:lnSpc>
                <a:spcPct val="109900"/>
              </a:lnSpc>
              <a:spcBef>
                <a:spcPts val="73"/>
              </a:spcBef>
            </a:pPr>
            <a:r>
              <a:rPr lang="ru-RU" sz="1231" spc="-85" dirty="0">
                <a:solidFill>
                  <a:srgbClr val="05213B"/>
                </a:solidFill>
                <a:latin typeface="Arial"/>
                <a:cs typeface="Arial"/>
              </a:rPr>
              <a:t>     </a:t>
            </a:r>
            <a:r>
              <a:rPr sz="1200" spc="-85" dirty="0" err="1">
                <a:solidFill>
                  <a:srgbClr val="0521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</a:t>
            </a:r>
            <a:r>
              <a:rPr sz="1200" spc="-81" dirty="0">
                <a:solidFill>
                  <a:srgbClr val="0521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77" dirty="0" err="1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sz="1200" spc="-77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spc="-19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транспортировке</a:t>
            </a:r>
            <a:r>
              <a:rPr lang="en-US" sz="12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обезвреживанию отходов </a:t>
            </a:r>
            <a:r>
              <a:rPr lang="ru-RU" sz="1200" b="1" spc="-8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В и Г</a:t>
            </a:r>
            <a:endParaRPr sz="12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454001" y="4871607"/>
            <a:ext cx="1573428" cy="823569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153859" marR="160208" algn="ctr">
              <a:lnSpc>
                <a:spcPct val="109900"/>
              </a:lnSpc>
              <a:spcBef>
                <a:spcPts val="73"/>
              </a:spcBef>
            </a:pPr>
            <a:r>
              <a:rPr sz="1200" spc="-73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</a:t>
            </a:r>
            <a:r>
              <a:rPr sz="1200" spc="-146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81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разделения </a:t>
            </a:r>
            <a:r>
              <a:rPr sz="1200" spc="-62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  <a:r>
              <a:rPr sz="1200" spc="-4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9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69" marR="3908" indent="-29307" algn="ctr">
              <a:lnSpc>
                <a:spcPts val="1508"/>
              </a:lnSpc>
              <a:spcBef>
                <a:spcPts val="115"/>
              </a:spcBef>
            </a:pPr>
            <a:r>
              <a:rPr sz="1200" spc="-62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1200" spc="-8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8" dirty="0" err="1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подклассы</a:t>
            </a:r>
            <a:r>
              <a:rPr sz="12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spc="-8" dirty="0" smtClean="0">
              <a:solidFill>
                <a:srgbClr val="232B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69" marR="3908" indent="-29307" algn="ctr">
              <a:lnSpc>
                <a:spcPts val="1508"/>
              </a:lnSpc>
              <a:spcBef>
                <a:spcPts val="115"/>
              </a:spcBef>
            </a:pPr>
            <a:r>
              <a:rPr sz="1200" spc="-65" dirty="0" err="1" smtClean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r>
              <a:rPr sz="1200" spc="-50" dirty="0" smtClean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42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spc="-242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 - I I) </a:t>
            </a:r>
            <a:r>
              <a:rPr lang="ru-RU" sz="1200" spc="-242" dirty="0" smtClean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42" dirty="0" smtClean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0" dirty="0" smtClean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spc="-200" dirty="0" smtClean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0" dirty="0" smtClean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0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 </a:t>
            </a:r>
            <a:r>
              <a:rPr lang="en-US" sz="1200" spc="-200" dirty="0" err="1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-200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0" dirty="0" err="1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-200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0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200" spc="-235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-235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35" dirty="0">
                <a:solidFill>
                  <a:srgbClr val="DB3F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V)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378683" y="4889277"/>
            <a:ext cx="1329592" cy="765654"/>
          </a:xfrm>
          <a:prstGeom prst="rect">
            <a:avLst/>
          </a:prstGeom>
        </p:spPr>
        <p:txBody>
          <a:bodyPr vert="horz" wrap="square" lIns="0" tIns="4885" rIns="0" bIns="0" rtlCol="0">
            <a:spAutoFit/>
          </a:bodyPr>
          <a:lstStyle/>
          <a:p>
            <a:pPr marL="9280" marR="3908" indent="7815" algn="ctr">
              <a:lnSpc>
                <a:spcPct val="102800"/>
              </a:lnSpc>
              <a:spcBef>
                <a:spcPts val="38"/>
              </a:spcBef>
            </a:pPr>
            <a:r>
              <a:rPr sz="1200" spc="-92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</a:t>
            </a:r>
            <a:r>
              <a:rPr sz="1200" spc="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 </a:t>
            </a:r>
            <a:r>
              <a:rPr sz="1200" b="1" spc="-77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</a:t>
            </a:r>
            <a:r>
              <a:rPr sz="1200" b="1" spc="-13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127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b="1" spc="-127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200" b="1" spc="-154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46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200" b="1" spc="-23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sz="1200" b="1" spc="-165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81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разрешена </a:t>
            </a:r>
            <a:r>
              <a:rPr sz="1200" spc="-69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sz="1200" spc="-42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35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операторам </a:t>
            </a:r>
            <a:r>
              <a:rPr sz="1200" spc="-46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sz="1200" spc="-108" dirty="0">
                <a:solidFill>
                  <a:srgbClr val="232B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8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спецреестра</a:t>
            </a:r>
            <a:endParaRPr sz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98771" y="4032129"/>
            <a:ext cx="676237" cy="76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3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</a:t>
            </a:r>
            <a:r>
              <a:rPr lang="ru-RU" sz="32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правила?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409834"/>
              </p:ext>
            </p:extLst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6528"/>
                <a:gridCol w="2448272"/>
                <a:gridCol w="1872208"/>
                <a:gridCol w="224259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Вид отходов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Формат</a:t>
                      </a:r>
                      <a:r>
                        <a:rPr lang="ru-RU" baseline="0" dirty="0" smtClean="0"/>
                        <a:t> учета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Формат отчета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Нормативное обоснование и подтверждающий документ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 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Журнал учета медицинских</a:t>
                      </a:r>
                      <a:r>
                        <a:rPr lang="ru-RU" baseline="0" dirty="0" smtClean="0"/>
                        <a:t> отходов в отделении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aseline="0" dirty="0" smtClean="0"/>
                        <a:t>Журнал учета медицинских отходов в МО</a:t>
                      </a:r>
                    </a:p>
                    <a:p>
                      <a:pPr marL="0" indent="0">
                        <a:buNone/>
                      </a:pPr>
                      <a:r>
                        <a:rPr lang="ru-RU" baseline="0" dirty="0" err="1" smtClean="0"/>
                        <a:t>ед.изм</a:t>
                      </a:r>
                      <a:r>
                        <a:rPr lang="ru-RU" baseline="0" dirty="0" smtClean="0"/>
                        <a:t>. - любые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«ФОРМА-2: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Медотходы</a:t>
                      </a:r>
                      <a:r>
                        <a:rPr lang="ru-RU" baseline="0" dirty="0" smtClean="0"/>
                        <a:t>» для регионального надзора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ед.изм</a:t>
                      </a:r>
                      <a:r>
                        <a:rPr lang="ru-RU" baseline="0" dirty="0" smtClean="0"/>
                        <a:t>. - тонна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СанПиН 2.1.3684-21 до 01.03.2027.</a:t>
                      </a:r>
                    </a:p>
                    <a:p>
                      <a:endParaRPr lang="ru-RU" sz="18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Акт вывоза.</a:t>
                      </a:r>
                      <a:endParaRPr lang="ru-RU" sz="18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ТКО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Журнал учета отходов производства и потребления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ед.изм</a:t>
                      </a:r>
                      <a:r>
                        <a:rPr lang="ru-RU" baseline="0" dirty="0" smtClean="0"/>
                        <a:t>. - любые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«2-ТП Отходы» для регионального кадастра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err="1" smtClean="0"/>
                        <a:t>ед.изм</a:t>
                      </a:r>
                      <a:r>
                        <a:rPr lang="ru-RU" baseline="0" dirty="0" smtClean="0"/>
                        <a:t>. - тонна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Приказ № 227 от</a:t>
                      </a:r>
                      <a:r>
                        <a:rPr lang="ru-RU" baseline="0" dirty="0" smtClean="0"/>
                        <a:t> 16.04.2026 </a:t>
                      </a:r>
                      <a:r>
                        <a:rPr lang="ru-RU" dirty="0" smtClean="0"/>
                        <a:t>Минприроды.</a:t>
                      </a:r>
                    </a:p>
                    <a:p>
                      <a:endParaRPr lang="ru-RU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Акт вывоза.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5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/>
          <a:lstStyle/>
          <a:p>
            <a:pPr algn="ctr"/>
            <a:r>
              <a:rPr lang="ru-RU" sz="32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</a:t>
            </a:r>
            <a:r>
              <a:rPr lang="ru-RU" sz="32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700808"/>
            <a:ext cx="5111750" cy="4425355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пустые емкости и медицинские изделия, образующиеся в процессе приготовления лекарственных средств (за исключением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цитостатиков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генотоксических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препаратов), не имевшие контакта с биологическими жидкостями пациентов и инфекционными больными, могут относиться к медицинским отходам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наличия в составе используемых в приготовлении лекарственных средств токсичных веществ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250704" cy="469106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Федеральной службы по надзору в сфере защиты прав потребителей и благополучия человека от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26.06.2023 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09-8943-2023-40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ампул от лекарственных препаратов и неживых вакцин, как медицинских отходов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0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9058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</a:t>
            </a:r>
            <a:r>
              <a:rPr lang="ru-RU" sz="32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отходами:</a:t>
            </a:r>
            <a:br>
              <a:rPr lang="ru-RU" sz="32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случай из практики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09072"/>
            <a:ext cx="3537818" cy="471709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682752" cy="4691063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/>
              <a:t>Как утилизировать дозирующее устройство для уз-геля, которое используют в </a:t>
            </a:r>
            <a:r>
              <a:rPr lang="ru-RU" sz="2200" dirty="0" err="1" smtClean="0"/>
              <a:t>сомнологии</a:t>
            </a:r>
            <a:r>
              <a:rPr lang="ru-RU" sz="2200" dirty="0" smtClean="0"/>
              <a:t> и физиотерапии?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smtClean="0"/>
              <a:t>острые изделия? – в </a:t>
            </a:r>
            <a:r>
              <a:rPr lang="ru-RU" sz="2200" dirty="0" err="1" smtClean="0"/>
              <a:t>непрокалываемую</a:t>
            </a:r>
            <a:r>
              <a:rPr lang="ru-RU" sz="2200" dirty="0" smtClean="0"/>
              <a:t> ёмкость</a:t>
            </a:r>
            <a:endParaRPr lang="ru-R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/>
              <a:t>о</a:t>
            </a:r>
            <a:r>
              <a:rPr lang="ru-RU" sz="2200" dirty="0" smtClean="0"/>
              <a:t>статки лекарственных средств? </a:t>
            </a:r>
            <a:r>
              <a:rPr lang="ru-RU" sz="2200" dirty="0"/>
              <a:t>в</a:t>
            </a:r>
            <a:r>
              <a:rPr lang="ru-RU" sz="2200" dirty="0" smtClean="0"/>
              <a:t> инструкции к ЛП определен класс токсичности? – нет </a:t>
            </a:r>
          </a:p>
          <a:p>
            <a:r>
              <a:rPr lang="ru-RU" sz="2200" dirty="0" smtClean="0"/>
              <a:t>Итог: жесткий контейнер или плотный пакет. класс </a:t>
            </a:r>
            <a:r>
              <a:rPr lang="ru-RU" sz="2200" dirty="0"/>
              <a:t>А </a:t>
            </a:r>
            <a:endParaRPr lang="ru-RU" sz="22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62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</a:t>
            </a:r>
            <a:r>
              <a:rPr lang="ru-RU" sz="32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Письмо Федеральной службы по надзору в сфере защиты прав потребителей и благополучия человека от 3 декабря 2025 г. N 09-18216-2025-19 Об обеззараживании непригодных к использованию живых вакцин</a:t>
            </a:r>
          </a:p>
          <a:p>
            <a:r>
              <a:rPr lang="ru-RU" dirty="0"/>
              <a:t>ампулы с остатками живых вакцин могут быть отнесены к медицинским отходам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 Б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373" y="3124148"/>
            <a:ext cx="2648834" cy="272160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48200" y="1645545"/>
            <a:ext cx="3596208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298">
              <a:lnSpc>
                <a:spcPts val="1923"/>
              </a:lnSpc>
              <a:spcBef>
                <a:spcPts val="85"/>
              </a:spcBef>
            </a:pPr>
            <a:r>
              <a:rPr lang="ru-RU" sz="2000" b="1" spc="-54" dirty="0" smtClean="0">
                <a:solidFill>
                  <a:srgbClr val="E8562D"/>
                </a:solidFill>
                <a:latin typeface="Arial"/>
                <a:cs typeface="Arial"/>
              </a:rPr>
              <a:t>Живые вакцины</a:t>
            </a:r>
            <a:r>
              <a:rPr lang="ru-RU" sz="2000" b="1" spc="-54" dirty="0">
                <a:solidFill>
                  <a:srgbClr val="E8562D"/>
                </a:solidFill>
                <a:latin typeface="Arial"/>
                <a:cs typeface="Arial"/>
              </a:rPr>
              <a:t>:</a:t>
            </a:r>
            <a:endParaRPr lang="ru-RU" sz="2000" dirty="0">
              <a:latin typeface="Arial"/>
              <a:cs typeface="Arial"/>
            </a:endParaRPr>
          </a:p>
          <a:p>
            <a:pPr marL="130902" marR="204657" indent="8304">
              <a:lnSpc>
                <a:spcPts val="1561"/>
              </a:lnSpc>
              <a:spcBef>
                <a:spcPts val="4"/>
              </a:spcBef>
            </a:pPr>
            <a:r>
              <a:rPr lang="ru-RU" sz="1600" spc="-35" dirty="0">
                <a:solidFill>
                  <a:srgbClr val="2A3442"/>
                </a:solidFill>
                <a:latin typeface="Arial"/>
                <a:cs typeface="Arial"/>
              </a:rPr>
              <a:t>перевод</a:t>
            </a:r>
            <a:r>
              <a:rPr lang="ru-RU" sz="1600" spc="-38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lang="ru-RU" sz="1600" spc="-19" dirty="0">
                <a:solidFill>
                  <a:srgbClr val="051F38"/>
                </a:solidFill>
                <a:latin typeface="Arial"/>
                <a:cs typeface="Arial"/>
              </a:rPr>
              <a:t>и</a:t>
            </a:r>
            <a:r>
              <a:rPr lang="ru-RU" sz="1600" spc="-19" dirty="0">
                <a:solidFill>
                  <a:srgbClr val="2A3442"/>
                </a:solidFill>
                <a:latin typeface="Arial"/>
                <a:cs typeface="Arial"/>
              </a:rPr>
              <a:t>з </a:t>
            </a:r>
            <a:r>
              <a:rPr lang="ru-RU" b="1" spc="-96" dirty="0">
                <a:solidFill>
                  <a:srgbClr val="EE4400"/>
                </a:solidFill>
                <a:latin typeface="Arial"/>
                <a:cs typeface="Arial"/>
              </a:rPr>
              <a:t>класса</a:t>
            </a:r>
            <a:r>
              <a:rPr lang="ru-RU" b="1" spc="-15" dirty="0">
                <a:solidFill>
                  <a:srgbClr val="EE4400"/>
                </a:solidFill>
                <a:latin typeface="Arial"/>
                <a:cs typeface="Arial"/>
              </a:rPr>
              <a:t> </a:t>
            </a:r>
            <a:r>
              <a:rPr lang="ru-RU" b="1" spc="-46" dirty="0">
                <a:solidFill>
                  <a:srgbClr val="EE4400"/>
                </a:solidFill>
                <a:latin typeface="Arial"/>
                <a:cs typeface="Arial"/>
              </a:rPr>
              <a:t>В </a:t>
            </a:r>
            <a:r>
              <a:rPr lang="ru-RU" b="1" spc="-119" dirty="0" err="1">
                <a:solidFill>
                  <a:srgbClr val="E8562D"/>
                </a:solidFill>
                <a:latin typeface="Arial"/>
                <a:cs typeface="Arial"/>
              </a:rPr>
              <a:t>в</a:t>
            </a:r>
            <a:r>
              <a:rPr lang="ru-RU" b="1" spc="-154" dirty="0">
                <a:solidFill>
                  <a:srgbClr val="E8562D"/>
                </a:solidFill>
                <a:latin typeface="Arial"/>
                <a:cs typeface="Arial"/>
              </a:rPr>
              <a:t> </a:t>
            </a:r>
            <a:r>
              <a:rPr lang="ru-RU" b="1" spc="-104" dirty="0">
                <a:solidFill>
                  <a:srgbClr val="FFFF00"/>
                </a:solidFill>
                <a:latin typeface="Arial"/>
                <a:cs typeface="Arial"/>
              </a:rPr>
              <a:t>класс</a:t>
            </a:r>
            <a:r>
              <a:rPr lang="ru-RU" b="1" spc="-96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ru-RU" b="1" spc="-46" dirty="0" smtClean="0">
                <a:solidFill>
                  <a:srgbClr val="FFFF00"/>
                </a:solidFill>
                <a:latin typeface="Arial"/>
                <a:cs typeface="Arial"/>
              </a:rPr>
              <a:t>Б</a:t>
            </a:r>
          </a:p>
          <a:p>
            <a:pPr marL="130902" marR="204657" indent="8304">
              <a:lnSpc>
                <a:spcPts val="1561"/>
              </a:lnSpc>
              <a:spcBef>
                <a:spcPts val="4"/>
              </a:spcBef>
            </a:pPr>
            <a:endParaRPr lang="ru-RU" b="1" spc="-46" dirty="0">
              <a:solidFill>
                <a:srgbClr val="E8562D"/>
              </a:solidFill>
              <a:latin typeface="Arial"/>
              <a:cs typeface="Arial"/>
            </a:endParaRPr>
          </a:p>
          <a:p>
            <a:pPr marL="130902" marR="204657" indent="8304">
              <a:lnSpc>
                <a:spcPts val="1561"/>
              </a:lnSpc>
              <a:spcBef>
                <a:spcPts val="4"/>
              </a:spcBef>
            </a:pPr>
            <a:r>
              <a:rPr lang="ru-RU" b="1" spc="-46" dirty="0" smtClean="0">
                <a:solidFill>
                  <a:srgbClr val="E8562D"/>
                </a:solidFill>
                <a:latin typeface="Arial"/>
                <a:cs typeface="Arial"/>
              </a:rPr>
              <a:t>Инактивированные вакцины с истекшим сроком годности: </a:t>
            </a:r>
            <a:r>
              <a:rPr lang="ru-RU" b="1" spc="-46" dirty="0" smtClean="0">
                <a:solidFill>
                  <a:srgbClr val="002060"/>
                </a:solidFill>
                <a:latin typeface="Arial"/>
                <a:cs typeface="Arial"/>
              </a:rPr>
              <a:t>класс Г</a:t>
            </a:r>
            <a:endParaRPr lang="ru-RU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026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715200" cy="116205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</a:t>
            </a:r>
            <a:r>
              <a:rPr lang="ru-RU" sz="32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правила?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22712" cy="4691380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Письмо Федеральной службы по надзору в сфере защиты прав потребителей и благополучия человека </a:t>
            </a:r>
            <a:r>
              <a:rPr lang="ru-RU" sz="2000" dirty="0" smtClean="0"/>
              <a:t>от 13 </a:t>
            </a:r>
            <a:r>
              <a:rPr lang="ru-RU" sz="2000" dirty="0"/>
              <a:t>мая 2022 г. N </a:t>
            </a:r>
            <a:r>
              <a:rPr lang="ru-RU" sz="2000" dirty="0" smtClean="0"/>
              <a:t>09-9160-2022-40 </a:t>
            </a:r>
          </a:p>
          <a:p>
            <a:r>
              <a:rPr lang="ru-RU" sz="2000" dirty="0" smtClean="0"/>
              <a:t>О классификации </a:t>
            </a:r>
            <a:r>
              <a:rPr lang="ru-RU" sz="2000" dirty="0"/>
              <a:t>медицинских отходов, контактировавших с биологическими жидкостями пациентов с установленным диагнозом ВИЧ, гепатит В и С или пациентов с неизвестным статусом </a:t>
            </a:r>
            <a:endParaRPr lang="ru-RU" sz="20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1628800"/>
            <a:ext cx="4762872" cy="44973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медицинские отходы, контактировавшие с биологическими жидкостями пациентов, независимо от их статуса в отношении подтверждения инфицирования ВИЧ, гепатитами B и C, относятся к медицинским отходам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 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dirty="0" smtClean="0"/>
              <a:t>, за исключением работ, сопровождающихся накоплением (культивированием или концентрированием) жизнеспособного патогена</a:t>
            </a:r>
            <a:endParaRPr lang="ru-RU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4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82752" cy="1427758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</a:t>
            </a:r>
            <a:br>
              <a:rPr lang="ru-RU" sz="24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случай из практики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" y="1916832"/>
            <a:ext cx="3538736" cy="4209331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/>
              <a:t>Как безопасно утилизировать системы для капельного введения лекарственных средств?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/>
              <a:t>в</a:t>
            </a:r>
            <a:r>
              <a:rPr lang="ru-RU" sz="2200" dirty="0" smtClean="0"/>
              <a:t> случае с несъемной иглой, вся система должна попасть в </a:t>
            </a:r>
            <a:r>
              <a:rPr lang="ru-RU" sz="2200" dirty="0" err="1" smtClean="0"/>
              <a:t>непрокалываемую</a:t>
            </a:r>
            <a:r>
              <a:rPr lang="ru-RU" sz="2200" dirty="0" smtClean="0"/>
              <a:t> емкость «класс Б»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/>
              <a:t>в</a:t>
            </a:r>
            <a:r>
              <a:rPr lang="ru-RU" sz="2200" dirty="0" smtClean="0"/>
              <a:t> случае съемной иглы и шипа, воспользуемся опытом медицинских сестер и отправим систему в «класс А»</a:t>
            </a:r>
            <a:endParaRPr lang="ru-RU" sz="2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82" y="548680"/>
            <a:ext cx="4380143" cy="5577483"/>
          </a:xfrm>
        </p:spPr>
      </p:pic>
    </p:spTree>
    <p:extLst>
      <p:ext uri="{BB962C8B-B14F-4D97-AF65-F5344CB8AC3E}">
        <p14:creationId xmlns:p14="http://schemas.microsoft.com/office/powerpoint/2010/main" val="50464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3050"/>
            <a:ext cx="3456383" cy="1162050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</a:t>
            </a:r>
            <a:br>
              <a:rPr lang="ru-RU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случай из практики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10074"/>
            <a:ext cx="4168469" cy="55497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dirty="0" smtClean="0"/>
              <a:t>В </a:t>
            </a:r>
            <a:r>
              <a:rPr lang="ru-RU" sz="1600" dirty="0"/>
              <a:t>практике хирургической помощи проведение биопсии невозможно без применения </a:t>
            </a:r>
            <a:r>
              <a:rPr lang="ru-RU" sz="1600" dirty="0" smtClean="0"/>
              <a:t>УЗ-контроля.</a:t>
            </a:r>
          </a:p>
          <a:p>
            <a:r>
              <a:rPr lang="ru-RU" sz="1600" dirty="0" smtClean="0"/>
              <a:t>В кабинете рутинной УЗ-диагностики образуются отходы класса А. </a:t>
            </a:r>
            <a:r>
              <a:rPr lang="ru-RU" sz="1600" dirty="0" smtClean="0"/>
              <a:t>Биопсия </a:t>
            </a:r>
            <a:r>
              <a:rPr lang="ru-RU" sz="1600" dirty="0" smtClean="0"/>
              <a:t>проводится по графику.</a:t>
            </a:r>
          </a:p>
          <a:p>
            <a:r>
              <a:rPr lang="ru-RU" sz="1600" dirty="0" smtClean="0"/>
              <a:t>Решение: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п</a:t>
            </a:r>
            <a:r>
              <a:rPr lang="ru-RU" sz="1600" dirty="0" smtClean="0"/>
              <a:t>редусматривать емкости для отходов класса Б по числу манипуляций и использовать одну смену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</a:t>
            </a:r>
            <a:r>
              <a:rPr lang="ru-RU" sz="1600" dirty="0" smtClean="0"/>
              <a:t>ести документацию по подразделению МО</a:t>
            </a:r>
          </a:p>
          <a:p>
            <a:endParaRPr lang="ru-RU" sz="16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185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912" y="273050"/>
            <a:ext cx="8381560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</a:t>
            </a:r>
            <a:br>
              <a:rPr lang="ru-RU" sz="28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новые правила?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04864"/>
            <a:ext cx="5111750" cy="38076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8912" y="1435100"/>
            <a:ext cx="3026601" cy="5090244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Мягкие отходы </a:t>
            </a:r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 Б </a:t>
            </a:r>
            <a:r>
              <a:rPr lang="ru-RU" sz="1600" dirty="0" smtClean="0"/>
              <a:t>(салфетки, шарики, перчатки) помещают в тазы и только по окончании операции, после </a:t>
            </a:r>
            <a:r>
              <a:rPr lang="ru-RU" sz="1600" dirty="0" err="1" smtClean="0"/>
              <a:t>ушивания</a:t>
            </a:r>
            <a:r>
              <a:rPr lang="ru-RU" sz="1600" dirty="0" smtClean="0"/>
              <a:t> раны и пересчета, собирают и обеззараживают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Каждое оперативное вмешательство требует отдельного контейнера для острых отходов (п. 168 СанПиН2.1.3686-21)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/>
              <a:t>Все биологические жидкости (в емкостях аспираторов, отсосов, </a:t>
            </a:r>
            <a:r>
              <a:rPr lang="ru-RU" sz="1600" dirty="0" err="1" smtClean="0"/>
              <a:t>инфузоматов</a:t>
            </a:r>
            <a:r>
              <a:rPr lang="ru-RU" sz="1600" dirty="0"/>
              <a:t> </a:t>
            </a:r>
            <a:r>
              <a:rPr lang="ru-RU" sz="1600" dirty="0" smtClean="0"/>
              <a:t>и </a:t>
            </a:r>
            <a:r>
              <a:rPr lang="ru-RU" sz="1600" dirty="0" err="1" smtClean="0"/>
              <a:t>пр</a:t>
            </a:r>
            <a:r>
              <a:rPr lang="ru-RU" sz="1600" dirty="0" smtClean="0"/>
              <a:t>), относящиеся к отходам </a:t>
            </a:r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 Б </a:t>
            </a:r>
            <a:r>
              <a:rPr lang="ru-RU" sz="1600" dirty="0" smtClean="0"/>
              <a:t>сливают в канализацию без предварительного обеззараживания.</a:t>
            </a:r>
            <a:endParaRPr lang="ru-RU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418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/>
          <a:lstStyle/>
          <a:p>
            <a:pPr algn="ctr"/>
            <a:r>
              <a:rPr lang="ru-RU" sz="32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</a:t>
            </a:r>
            <a:r>
              <a:rPr lang="ru-RU" sz="3200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правила?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630713"/>
              </p:ext>
            </p:extLst>
          </p:nvPr>
        </p:nvGraphicFramePr>
        <p:xfrm>
          <a:off x="3851275" y="1435100"/>
          <a:ext cx="4835526" cy="404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949"/>
                <a:gridCol w="1080120"/>
                <a:gridCol w="101845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свойство одноразового контейнера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Острые Б и 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Жидкие Б и 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влагостойкость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иглосъемник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устойчивость</a:t>
                      </a:r>
                      <a:r>
                        <a:rPr lang="ru-RU" baseline="0" dirty="0" smtClean="0"/>
                        <a:t> к проколу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устойчивость к </a:t>
                      </a:r>
                      <a:r>
                        <a:rPr lang="ru-RU" dirty="0" err="1" smtClean="0"/>
                        <a:t>дезинфектантам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плотная</a:t>
                      </a:r>
                      <a:r>
                        <a:rPr lang="ru-RU" baseline="0" dirty="0" smtClean="0"/>
                        <a:t> крышка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герметизиция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совместимость с аппаратами</a:t>
                      </a:r>
                      <a:r>
                        <a:rPr lang="ru-RU" baseline="0" dirty="0" smtClean="0"/>
                        <a:t> для </a:t>
                      </a:r>
                      <a:r>
                        <a:rPr lang="ru-RU" baseline="0" dirty="0" smtClean="0"/>
                        <a:t>обеззараживания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199" y="1435100"/>
            <a:ext cx="3117851" cy="5090244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учесть, выбирая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многоразовые емкости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отходов?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Бесконтактная крышка в местах образования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Плотная (не допускающая рассыпания) крышка для перемещения между подразделениями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Легкость мытья и устойчивость к дезинфекции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уточнить, при выборе пакетов?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полиэтилена </a:t>
            </a:r>
          </a:p>
          <a:p>
            <a:pPr marL="285750" indent="-285750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Стяжки в комплекте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27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31863"/>
          </a:xfrm>
        </p:spPr>
        <p:txBody>
          <a:bodyPr>
            <a:noAutofit/>
          </a:bodyPr>
          <a:lstStyle/>
          <a:p>
            <a:pPr algn="ctr"/>
            <a:r>
              <a:rPr lang="ru-RU" sz="30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правила?</a:t>
            </a:r>
            <a:endParaRPr lang="ru-RU" sz="30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5892" y="1435100"/>
            <a:ext cx="3119315" cy="4691063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 smtClean="0"/>
              <a:t>Транспортировка отходов внутри МО на одной территории.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о</a:t>
            </a:r>
            <a:r>
              <a:rPr lang="ru-RU" sz="2000" dirty="0" smtClean="0"/>
              <a:t>писать в схеме по этапам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у</a:t>
            </a:r>
            <a:r>
              <a:rPr lang="ru-RU" sz="2000" dirty="0" smtClean="0"/>
              <a:t>казать все средства для транспортировки (емкости, колесные опоры, контейнеры)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у</a:t>
            </a:r>
            <a:r>
              <a:rPr lang="ru-RU" sz="2000" dirty="0" smtClean="0"/>
              <a:t>казать места сбора внутри корпуса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у</a:t>
            </a:r>
            <a:r>
              <a:rPr lang="ru-RU" sz="2000" dirty="0" smtClean="0"/>
              <a:t>казать график вывоза на участок (при наличии) и ответственных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079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31863"/>
          </a:xfrm>
        </p:spPr>
        <p:txBody>
          <a:bodyPr>
            <a:noAutofit/>
          </a:bodyPr>
          <a:lstStyle/>
          <a:p>
            <a:pPr algn="ctr"/>
            <a:r>
              <a:rPr lang="ru-RU" sz="30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правила?</a:t>
            </a:r>
            <a:endParaRPr lang="ru-RU" sz="3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4691063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Транспортировка отходов внутри МО при наличии удаленных подразделений внутри одного ЮЛ и при оказании помощи на дому.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/>
              <a:t>описать в схеме по этапам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перемещение необеззараженных медицинских отходов класса Б, упакованных в специальные одноразовые емкости (контейнеры), из удаленных структурных подразделений организации (медицинские пункты, кабинеты, фельдшерско-акушерские пункты) и </a:t>
            </a:r>
            <a:r>
              <a:rPr lang="ru-RU" sz="2000" b="1" dirty="0"/>
              <a:t>других мест оказания медицинской помощи </a:t>
            </a:r>
            <a:r>
              <a:rPr lang="ru-RU" sz="2000" dirty="0"/>
              <a:t>в медицинскую организацию для обеспечения их последующего обеззараживания, </a:t>
            </a:r>
            <a:r>
              <a:rPr lang="ru-RU" sz="2000" dirty="0" smtClean="0"/>
              <a:t>обезвреживания </a:t>
            </a:r>
          </a:p>
          <a:p>
            <a:r>
              <a:rPr lang="ru-RU" sz="2000" dirty="0" smtClean="0"/>
              <a:t>(</a:t>
            </a:r>
            <a:r>
              <a:rPr lang="ru-RU" sz="2000" dirty="0"/>
              <a:t>п.184 СанПиН 2.1.3684-21).</a:t>
            </a: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16016" y="1409576"/>
            <a:ext cx="3072886" cy="462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70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Лицензия на обращение с отходами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136904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едеральном законе от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21.11.2011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№ 323-ФЗ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«О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 основах охраны здоровья граждан в Российской Федерации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который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регулирует обращение с медицинскими отходами, в том числе действия по их хранению, перемещению, утилизации и т.д., устанавливает, что они реализуются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соответствии с законодательством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сфере эпидемиологического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санитарного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благополучия граждан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больниц по обращению отходов, возникших в рамках медицинской деятельности, не является отдельным лицензируемым видом деятельности, поэтому дополнительную лицензию получать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этом случае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требуется.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48382"/>
            <a:ext cx="7992888" cy="250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419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правила?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820827"/>
              </p:ext>
            </p:extLst>
          </p:nvPr>
        </p:nvGraphicFramePr>
        <p:xfrm>
          <a:off x="683568" y="1600200"/>
          <a:ext cx="8003232" cy="41037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08512"/>
                <a:gridCol w="1728192"/>
                <a:gridCol w="1666528"/>
              </a:tblGrid>
              <a:tr h="5716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критерий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выбора метода 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обеззараживания отходов Б в 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химический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физический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</a:tr>
              <a:tr h="5716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контакт отходов с персоналом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максимум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минимум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</a:tr>
              <a:tr h="5716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дез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раствора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</a:tr>
              <a:tr h="5716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аэрозоль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имических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веществ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</a:tr>
              <a:tr h="98670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обеззараживание класса В (при необходимости)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</a:tr>
              <a:tr h="5716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оптимизация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кономических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 (в </a:t>
                      </a:r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трудозатраты персонала)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331" marR="186331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351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31863"/>
          </a:xfrm>
        </p:spPr>
        <p:txBody>
          <a:bodyPr>
            <a:noAutofit/>
          </a:bodyPr>
          <a:lstStyle/>
          <a:p>
            <a:pPr algn="ctr"/>
            <a:r>
              <a:rPr lang="ru-RU" sz="30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правила?</a:t>
            </a:r>
            <a:endParaRPr lang="ru-RU" sz="30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05461" y="1435100"/>
            <a:ext cx="3119315" cy="4691063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754760" cy="4691063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Транспортировка необеззараженных отходов за пределы МО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/>
              <a:t>описать в схеме по этапам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т</a:t>
            </a:r>
            <a:r>
              <a:rPr lang="ru-RU" sz="2000" dirty="0" smtClean="0"/>
              <a:t>олько класс Б! может покинуть пределы МО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/>
              <a:t>В случае отсутствия в организации </a:t>
            </a:r>
            <a:r>
              <a:rPr lang="ru-RU" sz="2000" b="1" dirty="0"/>
              <a:t>участка по обеззараживанию (обезвреживанию) медицинских отходов класса Б</a:t>
            </a:r>
            <a:r>
              <a:rPr lang="ru-RU" sz="2000" dirty="0"/>
              <a:t> или </a:t>
            </a:r>
            <a:r>
              <a:rPr lang="ru-RU" sz="2000" b="1" dirty="0"/>
              <a:t>централизованной системы обеззараживания (обезвреживания) медицинских отходов, принятой на административной территории</a:t>
            </a:r>
            <a:r>
              <a:rPr lang="ru-RU" sz="2000" dirty="0"/>
              <a:t>, медицинские отходы класса Б обеззараживаются (обезвреживаются) работниками данной организации в местах их образования</a:t>
            </a:r>
          </a:p>
          <a:p>
            <a:r>
              <a:rPr lang="ru-RU" sz="2000" dirty="0" smtClean="0"/>
              <a:t>(п.174 </a:t>
            </a:r>
            <a:r>
              <a:rPr lang="ru-RU" sz="2000" dirty="0"/>
              <a:t>СанПиН 2.1.3684-21).</a:t>
            </a: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811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31863"/>
          </a:xfrm>
        </p:spPr>
        <p:txBody>
          <a:bodyPr>
            <a:noAutofit/>
          </a:bodyPr>
          <a:lstStyle/>
          <a:p>
            <a:pPr algn="ctr"/>
            <a:r>
              <a:rPr lang="ru-RU" sz="30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правила?</a:t>
            </a:r>
            <a:endParaRPr lang="ru-RU" sz="3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520400" y="1260119"/>
            <a:ext cx="5194920" cy="4864516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микробиологический контроль обеззараживания отходов рекомендуется проводить по показателям общей микробной обсеменённости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(ОМЧ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наличия жизнеспособных клеток золотистого стафилококка (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aureus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бактерий группы кишечной палочки (БГКП), синегнойной палочки (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Pseudomonas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дрожжевых (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Candida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и плесневых грибов.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специализированных МО дополнительно рекомендуется определять условно-патогенные и патогенные микроорганизмы, специфичных для данной МО (например, в МО фтизиатрического профиля — возбудитель туберкулёза, в центрах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дерматовенерологии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возбудители дерматомикозов)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34680" cy="469106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 smtClean="0"/>
              <a:t>Контроль качества аппаратного обеззараживания медицинских отходов.</a:t>
            </a:r>
          </a:p>
          <a:p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ГОСТ Р </a:t>
            </a:r>
            <a:r>
              <a:rPr lang="ru-RU" sz="2000" dirty="0" smtClean="0"/>
              <a:t>58280.3-2018</a:t>
            </a:r>
          </a:p>
          <a:p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 СанПиН </a:t>
            </a:r>
            <a:r>
              <a:rPr lang="ru-RU" sz="2000" dirty="0" smtClean="0"/>
              <a:t>2.1.3684-21 </a:t>
            </a:r>
            <a:r>
              <a:rPr lang="ru-RU" sz="2000" dirty="0"/>
              <a:t>п. 210 главы </a:t>
            </a:r>
            <a:r>
              <a:rPr lang="ru-RU" sz="2000" dirty="0" smtClean="0"/>
              <a:t>Х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dirty="0"/>
          </a:p>
          <a:p>
            <a:r>
              <a:rPr lang="ru-RU" sz="2000" dirty="0" smtClean="0"/>
              <a:t>! перечень параметров контроля пока не утвержден нормативными документами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9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520" y="1941916"/>
            <a:ext cx="117606" cy="346020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4152978" y="1956641"/>
            <a:ext cx="0" cy="3430954"/>
          </a:xfrm>
          <a:custGeom>
            <a:avLst/>
            <a:gdLst/>
            <a:ahLst/>
            <a:cxnLst/>
            <a:rect l="l" t="t" r="r" b="b"/>
            <a:pathLst>
              <a:path h="4460240">
                <a:moveTo>
                  <a:pt x="0" y="4459990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9" name="object 9"/>
          <p:cNvSpPr/>
          <p:nvPr/>
        </p:nvSpPr>
        <p:spPr>
          <a:xfrm>
            <a:off x="4307337" y="1971366"/>
            <a:ext cx="0" cy="2091104"/>
          </a:xfrm>
          <a:custGeom>
            <a:avLst/>
            <a:gdLst/>
            <a:ahLst/>
            <a:cxnLst/>
            <a:rect l="l" t="t" r="r" b="b"/>
            <a:pathLst>
              <a:path h="2718435">
                <a:moveTo>
                  <a:pt x="0" y="2718105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7" name="object 17"/>
          <p:cNvSpPr/>
          <p:nvPr/>
        </p:nvSpPr>
        <p:spPr>
          <a:xfrm>
            <a:off x="8857238" y="1971366"/>
            <a:ext cx="0" cy="2076450"/>
          </a:xfrm>
          <a:custGeom>
            <a:avLst/>
            <a:gdLst/>
            <a:ahLst/>
            <a:cxnLst/>
            <a:rect l="l" t="t" r="r" b="b"/>
            <a:pathLst>
              <a:path h="2699385">
                <a:moveTo>
                  <a:pt x="0" y="2698964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9" name="object 19"/>
          <p:cNvSpPr/>
          <p:nvPr/>
        </p:nvSpPr>
        <p:spPr>
          <a:xfrm>
            <a:off x="367520" y="1816760"/>
            <a:ext cx="647212" cy="0"/>
          </a:xfrm>
          <a:custGeom>
            <a:avLst/>
            <a:gdLst/>
            <a:ahLst/>
            <a:cxnLst/>
            <a:rect l="l" t="t" r="r" b="b"/>
            <a:pathLst>
              <a:path w="841375">
                <a:moveTo>
                  <a:pt x="0" y="0"/>
                </a:moveTo>
                <a:lnTo>
                  <a:pt x="840886" y="0"/>
                </a:lnTo>
              </a:path>
            </a:pathLst>
          </a:custGeom>
          <a:ln w="3828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0" name="object 20"/>
          <p:cNvSpPr/>
          <p:nvPr/>
        </p:nvSpPr>
        <p:spPr>
          <a:xfrm>
            <a:off x="4336738" y="1941917"/>
            <a:ext cx="4498731" cy="0"/>
          </a:xfrm>
          <a:custGeom>
            <a:avLst/>
            <a:gdLst/>
            <a:ahLst/>
            <a:cxnLst/>
            <a:rect l="l" t="t" r="r" b="b"/>
            <a:pathLst>
              <a:path w="5848350">
                <a:moveTo>
                  <a:pt x="0" y="0"/>
                </a:moveTo>
                <a:lnTo>
                  <a:pt x="5847982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1" name="object 21"/>
          <p:cNvSpPr/>
          <p:nvPr/>
        </p:nvSpPr>
        <p:spPr>
          <a:xfrm>
            <a:off x="485126" y="1949278"/>
            <a:ext cx="3660531" cy="0"/>
          </a:xfrm>
          <a:custGeom>
            <a:avLst/>
            <a:gdLst/>
            <a:ahLst/>
            <a:cxnLst/>
            <a:rect l="l" t="t" r="r" b="b"/>
            <a:pathLst>
              <a:path w="4758690">
                <a:moveTo>
                  <a:pt x="0" y="0"/>
                </a:moveTo>
                <a:lnTo>
                  <a:pt x="4758652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6" name="object 26"/>
          <p:cNvSpPr/>
          <p:nvPr/>
        </p:nvSpPr>
        <p:spPr>
          <a:xfrm>
            <a:off x="4322038" y="4069578"/>
            <a:ext cx="4498731" cy="0"/>
          </a:xfrm>
          <a:custGeom>
            <a:avLst/>
            <a:gdLst/>
            <a:ahLst/>
            <a:cxnLst/>
            <a:rect l="l" t="t" r="r" b="b"/>
            <a:pathLst>
              <a:path w="5848350">
                <a:moveTo>
                  <a:pt x="0" y="0"/>
                </a:moveTo>
                <a:lnTo>
                  <a:pt x="5847982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28" name="object 28"/>
          <p:cNvSpPr/>
          <p:nvPr/>
        </p:nvSpPr>
        <p:spPr>
          <a:xfrm>
            <a:off x="485126" y="5394765"/>
            <a:ext cx="3660531" cy="0"/>
          </a:xfrm>
          <a:custGeom>
            <a:avLst/>
            <a:gdLst/>
            <a:ahLst/>
            <a:cxnLst/>
            <a:rect l="l" t="t" r="r" b="b"/>
            <a:pathLst>
              <a:path w="4758690">
                <a:moveTo>
                  <a:pt x="0" y="0"/>
                </a:moveTo>
                <a:lnTo>
                  <a:pt x="4758652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2" name="object 32"/>
          <p:cNvSpPr/>
          <p:nvPr/>
        </p:nvSpPr>
        <p:spPr>
          <a:xfrm>
            <a:off x="1359825" y="2383646"/>
            <a:ext cx="0" cy="2915627"/>
          </a:xfrm>
          <a:custGeom>
            <a:avLst/>
            <a:gdLst/>
            <a:ahLst/>
            <a:cxnLst/>
            <a:rect l="l" t="t" r="r" b="b"/>
            <a:pathLst>
              <a:path h="3790315">
                <a:moveTo>
                  <a:pt x="0" y="3790035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33" name="object 33"/>
          <p:cNvSpPr txBox="1"/>
          <p:nvPr/>
        </p:nvSpPr>
        <p:spPr>
          <a:xfrm>
            <a:off x="327982" y="555425"/>
            <a:ext cx="7958015" cy="1185620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9769" algn="ctr">
              <a:lnSpc>
                <a:spcPts val="3461"/>
              </a:lnSpc>
              <a:spcBef>
                <a:spcPts val="92"/>
              </a:spcBef>
            </a:pPr>
            <a:r>
              <a:rPr sz="2800" b="1" i="1" spc="-35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r>
              <a:rPr sz="2800" b="1" i="1" spc="-54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65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</a:t>
            </a:r>
            <a:r>
              <a:rPr sz="2800" b="1" i="1" spc="-42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46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</a:t>
            </a:r>
            <a:endParaRPr sz="2800" b="1" i="1" dirty="0">
              <a:solidFill>
                <a:srgbClr val="EE44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188" algn="ctr">
              <a:lnSpc>
                <a:spcPts val="3461"/>
              </a:lnSpc>
            </a:pPr>
            <a:r>
              <a:rPr sz="2800" b="1" i="1" spc="-104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800" b="1" i="1" spc="-188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85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классам</a:t>
            </a:r>
            <a:r>
              <a:rPr sz="2800" b="1" i="1" spc="-135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162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r>
              <a:rPr sz="2800" b="1" i="1" spc="104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23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b="1" i="1" spc="-277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219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</a:t>
            </a:r>
            <a:r>
              <a:rPr sz="2800" b="1" i="1" spc="12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i="1" dirty="0">
                <a:solidFill>
                  <a:srgbClr val="EE44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класса</a:t>
            </a:r>
            <a:r>
              <a:rPr sz="2800" b="1" i="1" spc="-131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1" spc="-296" dirty="0">
                <a:solidFill>
                  <a:srgbClr val="EE44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sz="2800" b="1" i="1" dirty="0">
              <a:solidFill>
                <a:srgbClr val="EE44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283" algn="ctr">
              <a:spcBef>
                <a:spcPts val="408"/>
              </a:spcBef>
            </a:pPr>
            <a:r>
              <a:rPr sz="1461" b="1" spc="-7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</a:t>
            </a:r>
            <a:r>
              <a:rPr sz="1461" b="1" spc="-3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8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разделения</a:t>
            </a:r>
            <a:r>
              <a:rPr sz="1461" b="1" spc="-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8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отходов</a:t>
            </a:r>
            <a:r>
              <a:rPr sz="1461" b="1" spc="-2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62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А-</a:t>
            </a:r>
            <a:r>
              <a:rPr sz="1461" b="1" spc="88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461" b="1" spc="-119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7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461" b="1" spc="-142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7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</a:t>
            </a:r>
            <a:r>
              <a:rPr sz="1461" b="1" spc="-46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69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sz="1461" b="1" spc="-8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461" b="1" spc="27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7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подклассам</a:t>
            </a:r>
            <a:r>
              <a:rPr sz="1461" b="1" spc="96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8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  <a:r>
              <a:rPr sz="1461" b="1" spc="-3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61" b="1" spc="-38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sz="1461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2885" y="2067119"/>
            <a:ext cx="3467100" cy="229329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>
              <a:spcBef>
                <a:spcPts val="81"/>
              </a:spcBef>
            </a:pPr>
            <a:r>
              <a:rPr sz="1423" b="1" spc="-127" dirty="0">
                <a:solidFill>
                  <a:srgbClr val="051F38"/>
                </a:solidFill>
                <a:latin typeface="Arial"/>
                <a:cs typeface="Arial"/>
              </a:rPr>
              <a:t>Отходы</a:t>
            </a:r>
            <a:r>
              <a:rPr sz="1423" b="1" spc="27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104" dirty="0">
                <a:solidFill>
                  <a:srgbClr val="051F38"/>
                </a:solidFill>
                <a:latin typeface="Arial"/>
                <a:cs typeface="Arial"/>
              </a:rPr>
              <a:t>делятся</a:t>
            </a:r>
            <a:r>
              <a:rPr sz="1423" b="1" spc="-50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58" dirty="0">
                <a:solidFill>
                  <a:srgbClr val="051F38"/>
                </a:solidFill>
                <a:latin typeface="Arial"/>
                <a:cs typeface="Arial"/>
              </a:rPr>
              <a:t>на</a:t>
            </a:r>
            <a:r>
              <a:rPr sz="1423" b="1" spc="-46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15" dirty="0">
                <a:solidFill>
                  <a:srgbClr val="051F38"/>
                </a:solidFill>
                <a:latin typeface="Arial"/>
                <a:cs typeface="Arial"/>
              </a:rPr>
              <a:t>5</a:t>
            </a:r>
            <a:r>
              <a:rPr sz="1423" b="1" spc="-100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92" dirty="0">
                <a:solidFill>
                  <a:srgbClr val="051F38"/>
                </a:solidFill>
                <a:latin typeface="Arial"/>
                <a:cs typeface="Arial"/>
              </a:rPr>
              <a:t>классов:</a:t>
            </a:r>
            <a:r>
              <a:rPr sz="1423" b="1" spc="-35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50" dirty="0">
                <a:solidFill>
                  <a:srgbClr val="051F38"/>
                </a:solidFill>
                <a:latin typeface="Arial"/>
                <a:cs typeface="Arial"/>
              </a:rPr>
              <a:t>А,</a:t>
            </a:r>
            <a:r>
              <a:rPr sz="1423" b="1" spc="-157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85" dirty="0">
                <a:solidFill>
                  <a:srgbClr val="051F38"/>
                </a:solidFill>
                <a:latin typeface="Arial"/>
                <a:cs typeface="Arial"/>
              </a:rPr>
              <a:t>Б,</a:t>
            </a:r>
            <a:r>
              <a:rPr sz="1423" b="1" spc="-138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100" dirty="0">
                <a:solidFill>
                  <a:srgbClr val="051F38"/>
                </a:solidFill>
                <a:latin typeface="Arial"/>
                <a:cs typeface="Arial"/>
              </a:rPr>
              <a:t>В</a:t>
            </a:r>
            <a:r>
              <a:rPr sz="1423" b="1" spc="-100" dirty="0">
                <a:solidFill>
                  <a:srgbClr val="2A3442"/>
                </a:solidFill>
                <a:latin typeface="Arial"/>
                <a:cs typeface="Arial"/>
              </a:rPr>
              <a:t>,</a:t>
            </a:r>
            <a:r>
              <a:rPr sz="1423" b="1" spc="-127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sz="1423" b="1" spc="-23" dirty="0">
                <a:solidFill>
                  <a:srgbClr val="051F38"/>
                </a:solidFill>
                <a:latin typeface="Arial"/>
                <a:cs typeface="Arial"/>
              </a:rPr>
              <a:t>Г</a:t>
            </a:r>
            <a:r>
              <a:rPr sz="1423" b="1" spc="-176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69" dirty="0">
                <a:solidFill>
                  <a:srgbClr val="051F38"/>
                </a:solidFill>
                <a:latin typeface="Arial"/>
                <a:cs typeface="Arial"/>
              </a:rPr>
              <a:t>и</a:t>
            </a:r>
            <a:r>
              <a:rPr sz="1423" b="1" spc="-192" dirty="0">
                <a:solidFill>
                  <a:srgbClr val="051F38"/>
                </a:solidFill>
                <a:latin typeface="Arial"/>
                <a:cs typeface="Arial"/>
              </a:rPr>
              <a:t> </a:t>
            </a:r>
            <a:r>
              <a:rPr sz="1423" b="1" spc="-38" dirty="0">
                <a:solidFill>
                  <a:srgbClr val="051F38"/>
                </a:solidFill>
                <a:latin typeface="Arial"/>
                <a:cs typeface="Arial"/>
              </a:rPr>
              <a:t>Д</a:t>
            </a:r>
            <a:endParaRPr sz="1423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26371" y="2425411"/>
            <a:ext cx="2083777" cy="2896256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1465">
              <a:lnSpc>
                <a:spcPts val="1896"/>
              </a:lnSpc>
              <a:spcBef>
                <a:spcPts val="85"/>
              </a:spcBef>
            </a:pPr>
            <a:r>
              <a:rPr sz="1615" b="1" spc="-42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sz="1615" b="1" spc="-54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15" b="1" spc="-38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81"/>
              </a:lnSpc>
            </a:pPr>
            <a:r>
              <a:rPr sz="1400" spc="-50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</a:t>
            </a:r>
            <a:r>
              <a:rPr sz="1400" spc="-4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опасные)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65">
              <a:lnSpc>
                <a:spcPts val="1923"/>
              </a:lnSpc>
              <a:spcBef>
                <a:spcPts val="1376"/>
              </a:spcBef>
            </a:pPr>
            <a:r>
              <a:rPr sz="1615" b="1" spc="-58" dirty="0">
                <a:solidFill>
                  <a:srgbClr val="E856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sz="1615" b="1" spc="-38" dirty="0">
                <a:solidFill>
                  <a:srgbClr val="E856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8"/>
              </a:lnSpc>
            </a:pPr>
            <a:r>
              <a:rPr sz="1269" spc="-5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(эпидемиологически</a:t>
            </a:r>
            <a:r>
              <a:rPr sz="1269" spc="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69" spc="-69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опасные)</a:t>
            </a:r>
            <a:endParaRPr sz="126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65">
              <a:lnSpc>
                <a:spcPts val="1896"/>
              </a:lnSpc>
              <a:spcBef>
                <a:spcPts val="1434"/>
              </a:spcBef>
            </a:pPr>
            <a:r>
              <a:rPr sz="1615" b="1" spc="-69" dirty="0">
                <a:solidFill>
                  <a:srgbClr val="C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sz="1615" b="1" spc="-35" dirty="0">
                <a:solidFill>
                  <a:srgbClr val="C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15" b="1" spc="-38" dirty="0">
                <a:solidFill>
                  <a:srgbClr val="C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81"/>
              </a:lnSpc>
            </a:pPr>
            <a:r>
              <a:rPr sz="1269" spc="-69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(чрезвычайно</a:t>
            </a:r>
            <a:r>
              <a:rPr sz="1269" spc="5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69" spc="-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опасные)</a:t>
            </a:r>
            <a:endParaRPr sz="126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65">
              <a:lnSpc>
                <a:spcPts val="1865"/>
              </a:lnSpc>
              <a:spcBef>
                <a:spcPts val="1261"/>
              </a:spcBef>
            </a:pPr>
            <a:r>
              <a:rPr sz="1615" b="1" spc="-85" dirty="0">
                <a:solidFill>
                  <a:srgbClr val="2162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sz="1615" b="1" spc="-38" dirty="0">
                <a:solidFill>
                  <a:srgbClr val="2162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450"/>
              </a:lnSpc>
            </a:pPr>
            <a:r>
              <a:rPr sz="1269" spc="-54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(токсикологически</a:t>
            </a:r>
            <a:r>
              <a:rPr sz="1269" spc="-10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69" spc="-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опасные)</a:t>
            </a:r>
            <a:endParaRPr sz="126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65">
              <a:lnSpc>
                <a:spcPts val="1923"/>
              </a:lnSpc>
              <a:spcBef>
                <a:spcPts val="1376"/>
              </a:spcBef>
            </a:pPr>
            <a:r>
              <a:rPr sz="1615" b="1" spc="-8" dirty="0" err="1">
                <a:solidFill>
                  <a:srgbClr val="503D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r>
              <a:rPr lang="en-US" sz="1615" b="1" spc="-8" dirty="0">
                <a:solidFill>
                  <a:srgbClr val="503D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15" b="1" spc="-8" dirty="0">
                <a:solidFill>
                  <a:srgbClr val="503D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sz="16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8"/>
              </a:lnSpc>
            </a:pPr>
            <a:r>
              <a:rPr sz="1269" spc="-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(радиоактивные)</a:t>
            </a:r>
            <a:endParaRPr sz="126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73218" y="2354244"/>
            <a:ext cx="93296" cy="283105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9769">
              <a:spcBef>
                <a:spcPts val="85"/>
              </a:spcBef>
            </a:pPr>
            <a:r>
              <a:rPr sz="1769" spc="-38" dirty="0">
                <a:solidFill>
                  <a:srgbClr val="0A8C70"/>
                </a:solidFill>
                <a:latin typeface="Arial"/>
                <a:cs typeface="Arial"/>
              </a:rPr>
              <a:t>•</a:t>
            </a:r>
            <a:endParaRPr sz="1769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86752" y="2045032"/>
            <a:ext cx="4216128" cy="490213"/>
          </a:xfrm>
          <a:prstGeom prst="rect">
            <a:avLst/>
          </a:prstGeom>
        </p:spPr>
        <p:txBody>
          <a:bodyPr vert="horz" wrap="square" lIns="0" tIns="10746" rIns="0" bIns="0" rtlCol="0">
            <a:spAutoFit/>
          </a:bodyPr>
          <a:lstStyle/>
          <a:p>
            <a:pPr marL="9769">
              <a:spcBef>
                <a:spcPts val="85"/>
              </a:spcBef>
            </a:pPr>
            <a:r>
              <a:rPr sz="1769" b="1" spc="-42" dirty="0">
                <a:solidFill>
                  <a:srgbClr val="0A8C70"/>
                </a:solidFill>
                <a:latin typeface="Arial"/>
                <a:cs typeface="Arial"/>
              </a:rPr>
              <a:t>С</a:t>
            </a:r>
            <a:r>
              <a:rPr sz="1769" b="1" spc="-173" dirty="0">
                <a:solidFill>
                  <a:srgbClr val="0A8C70"/>
                </a:solidFill>
                <a:latin typeface="Arial"/>
                <a:cs typeface="Arial"/>
              </a:rPr>
              <a:t> </a:t>
            </a:r>
            <a:r>
              <a:rPr sz="1769" b="1" dirty="0">
                <a:solidFill>
                  <a:srgbClr val="0A8C70"/>
                </a:solidFill>
                <a:latin typeface="Arial"/>
                <a:cs typeface="Arial"/>
              </a:rPr>
              <a:t>1</a:t>
            </a:r>
            <a:r>
              <a:rPr sz="1769" b="1" spc="-85" dirty="0">
                <a:solidFill>
                  <a:srgbClr val="0A8C70"/>
                </a:solidFill>
                <a:latin typeface="Arial"/>
                <a:cs typeface="Arial"/>
              </a:rPr>
              <a:t> </a:t>
            </a:r>
            <a:r>
              <a:rPr sz="1769" b="1" spc="-112" dirty="0">
                <a:solidFill>
                  <a:srgbClr val="0A8C70"/>
                </a:solidFill>
                <a:latin typeface="Arial"/>
                <a:cs typeface="Arial"/>
              </a:rPr>
              <a:t>сентября</a:t>
            </a:r>
            <a:r>
              <a:rPr sz="1769" b="1" spc="15" dirty="0">
                <a:solidFill>
                  <a:srgbClr val="0A8C70"/>
                </a:solidFill>
                <a:latin typeface="Arial"/>
                <a:cs typeface="Arial"/>
              </a:rPr>
              <a:t> </a:t>
            </a:r>
            <a:r>
              <a:rPr sz="1769" b="1" spc="-42" dirty="0">
                <a:solidFill>
                  <a:srgbClr val="0A8C70"/>
                </a:solidFill>
                <a:latin typeface="Arial"/>
                <a:cs typeface="Arial"/>
              </a:rPr>
              <a:t>2026</a:t>
            </a:r>
            <a:r>
              <a:rPr sz="1769" b="1" spc="-81" dirty="0">
                <a:solidFill>
                  <a:srgbClr val="0A8C70"/>
                </a:solidFill>
                <a:latin typeface="Arial"/>
                <a:cs typeface="Arial"/>
              </a:rPr>
              <a:t> </a:t>
            </a:r>
            <a:r>
              <a:rPr sz="1769" b="1" spc="-15" dirty="0">
                <a:solidFill>
                  <a:srgbClr val="0A8C70"/>
                </a:solidFill>
                <a:latin typeface="Arial"/>
                <a:cs typeface="Arial"/>
              </a:rPr>
              <a:t>года</a:t>
            </a:r>
            <a:endParaRPr sz="1769" dirty="0">
              <a:latin typeface="Arial"/>
              <a:cs typeface="Arial"/>
            </a:endParaRPr>
          </a:p>
          <a:p>
            <a:pPr marL="24422">
              <a:spcBef>
                <a:spcPts val="38"/>
              </a:spcBef>
            </a:pPr>
            <a:r>
              <a:rPr sz="1269" dirty="0">
                <a:solidFill>
                  <a:srgbClr val="2A3442"/>
                </a:solidFill>
                <a:latin typeface="Arial"/>
                <a:cs typeface="Arial"/>
              </a:rPr>
              <a:t>класс</a:t>
            </a:r>
            <a:r>
              <a:rPr sz="1269" spc="-65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sz="1346" dirty="0">
                <a:solidFill>
                  <a:srgbClr val="2A3442"/>
                </a:solidFill>
                <a:latin typeface="Arial"/>
                <a:cs typeface="Arial"/>
              </a:rPr>
              <a:t>Г</a:t>
            </a:r>
            <a:r>
              <a:rPr sz="1346" spc="-92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sz="1269" spc="-35" dirty="0">
                <a:solidFill>
                  <a:srgbClr val="2A3442"/>
                </a:solidFill>
                <a:latin typeface="Arial"/>
                <a:cs typeface="Arial"/>
              </a:rPr>
              <a:t>разделен</a:t>
            </a:r>
            <a:r>
              <a:rPr sz="1269" spc="8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sz="1269" spc="-58" dirty="0">
                <a:solidFill>
                  <a:srgbClr val="2A3442"/>
                </a:solidFill>
                <a:latin typeface="Arial"/>
                <a:cs typeface="Arial"/>
              </a:rPr>
              <a:t>на</a:t>
            </a:r>
            <a:r>
              <a:rPr sz="1269" spc="-38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sz="1269" spc="-42" dirty="0" err="1">
                <a:solidFill>
                  <a:srgbClr val="2A3442"/>
                </a:solidFill>
                <a:latin typeface="Arial"/>
                <a:cs typeface="Arial"/>
              </a:rPr>
              <a:t>подклассы</a:t>
            </a:r>
            <a:r>
              <a:rPr sz="1269" spc="-50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lang="en-US" sz="1269" spc="-50" dirty="0">
                <a:solidFill>
                  <a:srgbClr val="2A3442"/>
                </a:solidFill>
                <a:latin typeface="Arial"/>
                <a:cs typeface="Arial"/>
              </a:rPr>
              <a:t>I – II </a:t>
            </a:r>
            <a:r>
              <a:rPr sz="1269" spc="-188" dirty="0">
                <a:solidFill>
                  <a:srgbClr val="2A3442"/>
                </a:solidFill>
                <a:latin typeface="Arial"/>
                <a:cs typeface="Arial"/>
              </a:rPr>
              <a:t>и</a:t>
            </a:r>
            <a:r>
              <a:rPr sz="1269" spc="38" dirty="0">
                <a:solidFill>
                  <a:srgbClr val="2A3442"/>
                </a:solidFill>
                <a:latin typeface="Arial"/>
                <a:cs typeface="Arial"/>
              </a:rPr>
              <a:t> </a:t>
            </a:r>
            <a:r>
              <a:rPr lang="en-US" sz="1346" spc="-215" dirty="0">
                <a:solidFill>
                  <a:srgbClr val="2A3442"/>
                </a:solidFill>
                <a:latin typeface="Arial"/>
                <a:cs typeface="Arial"/>
              </a:rPr>
              <a:t>I I </a:t>
            </a:r>
            <a:r>
              <a:rPr lang="en-US" sz="1346" spc="-215" dirty="0" err="1">
                <a:solidFill>
                  <a:srgbClr val="2A3442"/>
                </a:solidFill>
                <a:latin typeface="Arial"/>
                <a:cs typeface="Arial"/>
              </a:rPr>
              <a:t>I</a:t>
            </a:r>
            <a:r>
              <a:rPr lang="en-US" sz="1346" spc="-215" dirty="0">
                <a:solidFill>
                  <a:srgbClr val="2A3442"/>
                </a:solidFill>
                <a:latin typeface="Arial"/>
                <a:cs typeface="Arial"/>
              </a:rPr>
              <a:t>  -  I  V </a:t>
            </a:r>
            <a:endParaRPr sz="1346" dirty="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86752" y="2736026"/>
            <a:ext cx="1920825" cy="2178406"/>
          </a:xfrm>
          <a:prstGeom prst="rect">
            <a:avLst/>
          </a:prstGeom>
        </p:spPr>
        <p:txBody>
          <a:bodyPr vert="horz" wrap="square" lIns="0" tIns="92318" rIns="0" bIns="0" rtlCol="0">
            <a:spAutoFit/>
          </a:bodyPr>
          <a:lstStyle/>
          <a:p>
            <a:pPr marL="2931">
              <a:spcBef>
                <a:spcPts val="726"/>
              </a:spcBef>
            </a:pPr>
            <a:r>
              <a:rPr sz="1423" b="1" spc="-104" dirty="0" err="1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Подкласс</a:t>
            </a:r>
            <a:r>
              <a:rPr sz="1423" b="1" spc="23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23" b="1" spc="-200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I </a:t>
            </a:r>
            <a:r>
              <a:rPr lang="en-US" sz="1423" b="1" spc="-200" dirty="0" err="1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23" b="1" spc="-200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23" b="1" spc="-200" dirty="0" smtClean="0">
              <a:solidFill>
                <a:srgbClr val="0A8C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31">
              <a:spcBef>
                <a:spcPts val="726"/>
              </a:spcBef>
            </a:pPr>
            <a:r>
              <a:rPr lang="ru-RU" sz="14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Умеренно опасные и </a:t>
            </a:r>
            <a:r>
              <a:rPr lang="ru-RU" sz="142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высокоопасные</a:t>
            </a:r>
            <a:r>
              <a:rPr lang="ru-RU" sz="14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токсикологические отходы</a:t>
            </a:r>
          </a:p>
          <a:p>
            <a:pPr marL="2931">
              <a:spcBef>
                <a:spcPts val="726"/>
              </a:spcBef>
            </a:pPr>
            <a:endParaRPr sz="1423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908" indent="5373">
              <a:lnSpc>
                <a:spcPct val="105400"/>
              </a:lnSpc>
              <a:spcBef>
                <a:spcPts val="442"/>
              </a:spcBef>
            </a:pPr>
            <a:r>
              <a:rPr sz="1115" spc="-92" dirty="0" err="1" smtClean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</a:t>
            </a:r>
            <a:r>
              <a:rPr sz="1115" spc="-27" dirty="0" smtClean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15" spc="-11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неопасные </a:t>
            </a:r>
            <a:r>
              <a:rPr sz="1115" spc="4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115" spc="-173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15" spc="-6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малоопасные </a:t>
            </a:r>
            <a:r>
              <a:rPr sz="1115" spc="-46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токсикологические </a:t>
            </a:r>
            <a:r>
              <a:rPr sz="1115" spc="-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endParaRPr sz="11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572291" y="2736027"/>
            <a:ext cx="1822568" cy="1268349"/>
          </a:xfrm>
          <a:prstGeom prst="rect">
            <a:avLst/>
          </a:prstGeom>
        </p:spPr>
        <p:txBody>
          <a:bodyPr vert="horz" wrap="square" lIns="0" tIns="92318" rIns="0" bIns="0" rtlCol="0">
            <a:spAutoFit/>
          </a:bodyPr>
          <a:lstStyle/>
          <a:p>
            <a:pPr marL="9769">
              <a:spcBef>
                <a:spcPts val="726"/>
              </a:spcBef>
            </a:pPr>
            <a:r>
              <a:rPr sz="1423" b="1" spc="-115" dirty="0" err="1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Подкласс</a:t>
            </a:r>
            <a:r>
              <a:rPr sz="1423" b="1" spc="-42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23" b="1" spc="-192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1423" b="1" spc="-192" dirty="0" err="1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23" b="1" spc="-192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23" b="1" spc="-192" dirty="0" err="1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23" b="1" spc="-192" dirty="0">
                <a:solidFill>
                  <a:srgbClr val="0A8C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I V</a:t>
            </a:r>
            <a:endParaRPr sz="142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908" indent="5373">
              <a:lnSpc>
                <a:spcPct val="105400"/>
              </a:lnSpc>
              <a:spcBef>
                <a:spcPts val="442"/>
              </a:spcBef>
            </a:pPr>
            <a:r>
              <a:rPr lang="ru-RU" sz="1400" spc="-92" dirty="0" smtClean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</a:t>
            </a:r>
            <a:r>
              <a:rPr lang="ru-RU" sz="1400" spc="-27" dirty="0" smtClean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1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неопасные </a:t>
            </a:r>
            <a:r>
              <a:rPr lang="ru-RU" sz="1400" spc="4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-173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62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малоопасные </a:t>
            </a:r>
            <a:r>
              <a:rPr lang="ru-RU" sz="1400" spc="-46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токсикологические </a:t>
            </a:r>
            <a:r>
              <a:rPr lang="ru-RU" sz="1400" spc="-8" dirty="0">
                <a:solidFill>
                  <a:srgbClr val="2A34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612" y="4391038"/>
            <a:ext cx="4303268" cy="1556844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79" y="2327436"/>
            <a:ext cx="615462" cy="293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9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931863"/>
          </a:xfrm>
        </p:spPr>
        <p:txBody>
          <a:bodyPr>
            <a:noAutofit/>
          </a:bodyPr>
          <a:lstStyle/>
          <a:p>
            <a:pPr algn="ctr"/>
            <a:r>
              <a:rPr lang="ru-RU" sz="30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новые правила?</a:t>
            </a:r>
            <a:endParaRPr lang="ru-RU" sz="3000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103062"/>
              </p:ext>
            </p:extLst>
          </p:nvPr>
        </p:nvGraphicFramePr>
        <p:xfrm>
          <a:off x="3851920" y="1435100"/>
          <a:ext cx="5040560" cy="45720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32248"/>
                <a:gridCol w="2808312"/>
              </a:tblGrid>
              <a:tr h="5537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передать</a:t>
                      </a:r>
                      <a:r>
                        <a:rPr lang="ru-RU" baseline="0" dirty="0" smtClean="0"/>
                        <a:t> ФЭО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передать региональному</a:t>
                      </a:r>
                      <a:r>
                        <a:rPr lang="ru-RU" baseline="0" dirty="0" smtClean="0"/>
                        <a:t> оператору</a:t>
                      </a:r>
                      <a:endParaRPr lang="ru-RU" dirty="0"/>
                    </a:p>
                  </a:txBody>
                  <a:tcPr/>
                </a:tc>
              </a:tr>
              <a:tr h="902836">
                <a:tc>
                  <a:txBody>
                    <a:bodyPr/>
                    <a:lstStyle/>
                    <a:p>
                      <a:r>
                        <a:rPr lang="ru-RU" dirty="0" smtClean="0"/>
                        <a:t>лампы: люминесцентные и ртутные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ЛП и вакцины с истекшим сроком годности или непригодные</a:t>
                      </a:r>
                      <a:r>
                        <a:rPr lang="ru-RU" baseline="0" dirty="0" smtClean="0"/>
                        <a:t> к использованию</a:t>
                      </a:r>
                      <a:endParaRPr lang="ru-RU" dirty="0"/>
                    </a:p>
                  </a:txBody>
                  <a:tcPr/>
                </a:tc>
              </a:tr>
              <a:tr h="902836">
                <a:tc>
                  <a:txBody>
                    <a:bodyPr/>
                    <a:lstStyle/>
                    <a:p>
                      <a:r>
                        <a:rPr lang="ru-RU" dirty="0" smtClean="0"/>
                        <a:t>аккумуляторы и аккумуляторные батареи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дезинфицирующие средства</a:t>
                      </a:r>
                      <a:r>
                        <a:rPr lang="ru-RU" baseline="0" dirty="0" smtClean="0"/>
                        <a:t> с истекшим сроком годности</a:t>
                      </a:r>
                      <a:endParaRPr lang="ru-RU" dirty="0"/>
                    </a:p>
                  </a:txBody>
                  <a:tcPr/>
                </a:tc>
              </a:tr>
              <a:tr h="902836">
                <a:tc>
                  <a:txBody>
                    <a:bodyPr/>
                    <a:lstStyle/>
                    <a:p>
                      <a:r>
                        <a:rPr lang="ru-RU" dirty="0" smtClean="0"/>
                        <a:t>оборудование</a:t>
                      </a:r>
                      <a:r>
                        <a:rPr lang="ru-RU" baseline="0" dirty="0" smtClean="0"/>
                        <a:t> (лабораторные анализаторы)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отходы после введения</a:t>
                      </a:r>
                      <a:r>
                        <a:rPr lang="ru-RU" baseline="0" dirty="0" smtClean="0"/>
                        <a:t> и дезактивации </a:t>
                      </a:r>
                      <a:r>
                        <a:rPr lang="ru-RU" baseline="0" dirty="0" err="1" smtClean="0"/>
                        <a:t>цитостатиков</a:t>
                      </a:r>
                      <a:endParaRPr lang="ru-RU" dirty="0"/>
                    </a:p>
                  </a:txBody>
                  <a:tcPr/>
                </a:tc>
              </a:tr>
              <a:tr h="902836">
                <a:tc>
                  <a:txBody>
                    <a:bodyPr/>
                    <a:lstStyle/>
                    <a:p>
                      <a:r>
                        <a:rPr lang="ru-RU" dirty="0" smtClean="0"/>
                        <a:t>реактивы</a:t>
                      </a:r>
                      <a:r>
                        <a:rPr lang="ru-RU" baseline="0" dirty="0" smtClean="0"/>
                        <a:t> лабораторные (серная кислота)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78696" cy="4691063"/>
          </a:xfrm>
        </p:spPr>
        <p:txBody>
          <a:bodyPr/>
          <a:lstStyle/>
          <a:p>
            <a:r>
              <a:rPr lang="ru-RU" sz="2000" dirty="0" smtClean="0"/>
              <a:t>Отходы класса Г требуют сортировки?</a:t>
            </a:r>
          </a:p>
          <a:p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Лампы ртутные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Лампы ртутные поврежденные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Остатки лекарственных и дезинфицирующих средств (</a:t>
            </a:r>
            <a:r>
              <a:rPr lang="en-US" sz="2000" dirty="0" smtClean="0"/>
              <a:t>I – II </a:t>
            </a:r>
            <a:r>
              <a:rPr lang="ru-RU" sz="2000" dirty="0" smtClean="0"/>
              <a:t>или </a:t>
            </a:r>
            <a:r>
              <a:rPr lang="en-US" sz="2000" dirty="0" smtClean="0"/>
              <a:t>III – IV</a:t>
            </a:r>
            <a:r>
              <a:rPr lang="ru-RU" sz="2000" dirty="0"/>
              <a:t> </a:t>
            </a:r>
            <a:r>
              <a:rPr lang="ru-RU" sz="2000" dirty="0" smtClean="0"/>
              <a:t>классы).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1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3888432" cy="1080120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</a:t>
            </a:r>
            <a:br>
              <a:rPr lang="ru-RU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случай из практики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66" y="980728"/>
            <a:ext cx="3482467" cy="400851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844824"/>
            <a:ext cx="3610744" cy="4281339"/>
          </a:xfrm>
        </p:spPr>
        <p:txBody>
          <a:bodyPr/>
          <a:lstStyle/>
          <a:p>
            <a:r>
              <a:rPr lang="ru-RU" sz="2200" dirty="0" smtClean="0"/>
              <a:t>Как поступать со шприц-дозой?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smtClean="0"/>
              <a:t>определить подкласс ЛС по инструкции к препарату: </a:t>
            </a:r>
            <a:r>
              <a:rPr lang="en-US" sz="2200" dirty="0" smtClean="0"/>
              <a:t>I-II</a:t>
            </a:r>
            <a:r>
              <a:rPr lang="ru-RU" sz="2200" dirty="0" smtClean="0"/>
              <a:t> или </a:t>
            </a:r>
            <a:r>
              <a:rPr lang="en-US" sz="2200" dirty="0" smtClean="0"/>
              <a:t>III-IV</a:t>
            </a:r>
            <a:r>
              <a:rPr lang="ru-RU" sz="2200" dirty="0" smtClean="0"/>
              <a:t>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/>
              <a:t>е</a:t>
            </a:r>
            <a:r>
              <a:rPr lang="ru-RU" sz="2200" dirty="0" smtClean="0"/>
              <a:t>сли подкласс ЛС не требует </a:t>
            </a:r>
            <a:r>
              <a:rPr lang="ru-RU" sz="2200" dirty="0" smtClean="0"/>
              <a:t>дезактивации </a:t>
            </a:r>
            <a:r>
              <a:rPr lang="ru-RU" sz="2200" dirty="0" smtClean="0"/>
              <a:t>и утилизации как «Г», то использовать емкость для «Б»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576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634082"/>
          </a:xfrm>
        </p:spPr>
        <p:txBody>
          <a:bodyPr>
            <a:noAutofit/>
          </a:bodyPr>
          <a:lstStyle/>
          <a:p>
            <a:r>
              <a:rPr lang="ru-RU" sz="30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Распределение отходов по ключевым операторам</a:t>
            </a:r>
            <a:endParaRPr lang="ru-RU" sz="3000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58509165"/>
              </p:ext>
            </p:extLst>
          </p:nvPr>
        </p:nvGraphicFramePr>
        <p:xfrm>
          <a:off x="457200" y="1600200"/>
          <a:ext cx="4038600" cy="48908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300"/>
                <a:gridCol w="2019300"/>
              </a:tblGrid>
              <a:tr h="1013606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 А </a:t>
                      </a:r>
                      <a:r>
                        <a:rPr lang="ru-RU" sz="1400" dirty="0" smtClean="0"/>
                        <a:t>– отходы, не имеющие контакта с биологическими жидкостями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Региональный оператор ТКО</a:t>
                      </a:r>
                      <a:endParaRPr lang="ru-RU" dirty="0"/>
                    </a:p>
                  </a:txBody>
                  <a:tcPr/>
                </a:tc>
              </a:tr>
              <a:tr h="148142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79697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r>
                        <a:rPr lang="ru-RU" baseline="0" dirty="0" smtClean="0"/>
                        <a:t> Д (РАО) – радиоактивные отходы МО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Национальны</a:t>
                      </a:r>
                      <a:r>
                        <a:rPr lang="ru-RU" baseline="0" dirty="0" smtClean="0"/>
                        <a:t>й </a:t>
                      </a:r>
                      <a:r>
                        <a:rPr lang="ru-RU" dirty="0" smtClean="0"/>
                        <a:t>оператор по РАО</a:t>
                      </a:r>
                      <a:endParaRPr lang="ru-RU" dirty="0"/>
                    </a:p>
                  </a:txBody>
                  <a:tcPr/>
                </a:tc>
              </a:tr>
              <a:tr h="1481424"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52942331"/>
              </p:ext>
            </p:extLst>
          </p:nvPr>
        </p:nvGraphicFramePr>
        <p:xfrm>
          <a:off x="4648200" y="1600200"/>
          <a:ext cx="4038408" cy="478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204"/>
                <a:gridCol w="201920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 Г (</a:t>
                      </a:r>
                      <a:r>
                        <a:rPr lang="en-US" dirty="0" smtClean="0"/>
                        <a:t>I – II</a:t>
                      </a:r>
                      <a:r>
                        <a:rPr lang="ru-RU" dirty="0" smtClean="0"/>
                        <a:t> класс опасности</a:t>
                      </a:r>
                      <a:r>
                        <a:rPr lang="ru-RU" baseline="0" dirty="0" smtClean="0"/>
                        <a:t> – </a:t>
                      </a:r>
                      <a:r>
                        <a:rPr lang="ru-RU" sz="1400" baseline="0" dirty="0" smtClean="0"/>
                        <a:t>отходы близкие по составу к промышленным</a:t>
                      </a:r>
                      <a:endParaRPr lang="ru-RU" sz="1400" dirty="0"/>
                    </a:p>
                  </a:txBody>
                  <a:tcPr marL="92201" marR="92201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Федеральный экологический</a:t>
                      </a:r>
                      <a:r>
                        <a:rPr lang="ru-RU" baseline="0" dirty="0" smtClean="0"/>
                        <a:t> оператор (ФЭО)</a:t>
                      </a:r>
                    </a:p>
                    <a:p>
                      <a:endParaRPr lang="ru-RU" dirty="0"/>
                    </a:p>
                  </a:txBody>
                  <a:tcPr marL="92201" marR="92201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 marL="92201" marR="92201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2201" marR="9220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Классы</a:t>
                      </a:r>
                      <a:r>
                        <a:rPr lang="ru-RU" baseline="0" dirty="0" smtClean="0"/>
                        <a:t> Б, В, Г (</a:t>
                      </a:r>
                      <a:r>
                        <a:rPr lang="en-US" baseline="0" dirty="0" smtClean="0"/>
                        <a:t>III – IV </a:t>
                      </a:r>
                      <a:r>
                        <a:rPr lang="ru-RU" baseline="0" dirty="0" smtClean="0"/>
                        <a:t>подкласс опасности) – </a:t>
                      </a:r>
                      <a:r>
                        <a:rPr lang="ru-RU" sz="1400" baseline="0" dirty="0" smtClean="0"/>
                        <a:t>опасные отходы, требующие специального обращения</a:t>
                      </a:r>
                      <a:endParaRPr lang="ru-RU" sz="1400" dirty="0"/>
                    </a:p>
                  </a:txBody>
                  <a:tcPr marL="92201" marR="92201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Операторы федерального</a:t>
                      </a:r>
                      <a:r>
                        <a:rPr lang="ru-RU" baseline="0" dirty="0" smtClean="0"/>
                        <a:t>/ регионального </a:t>
                      </a:r>
                      <a:r>
                        <a:rPr lang="ru-RU" dirty="0" smtClean="0"/>
                        <a:t>реестра</a:t>
                      </a:r>
                      <a:endParaRPr lang="ru-RU" dirty="0"/>
                    </a:p>
                  </a:txBody>
                  <a:tcPr marL="92201" marR="92201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 marL="92201" marR="92201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2201" marR="92201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10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020" y="2636912"/>
            <a:ext cx="735040" cy="795112"/>
          </a:xfrm>
          <a:prstGeom prst="rect">
            <a:avLst/>
          </a:prstGeom>
        </p:spPr>
      </p:pic>
      <p:pic>
        <p:nvPicPr>
          <p:cNvPr id="11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0399" y="2636912"/>
            <a:ext cx="720339" cy="795112"/>
          </a:xfrm>
          <a:prstGeom prst="rect">
            <a:avLst/>
          </a:prstGeom>
        </p:spPr>
      </p:pic>
      <p:pic>
        <p:nvPicPr>
          <p:cNvPr id="12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020" y="5312831"/>
            <a:ext cx="735040" cy="7951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703" y="5243781"/>
            <a:ext cx="772294" cy="864162"/>
          </a:xfrm>
          <a:prstGeom prst="rect">
            <a:avLst/>
          </a:prstGeom>
        </p:spPr>
      </p:pic>
      <p:pic>
        <p:nvPicPr>
          <p:cNvPr id="15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26020" y="5517232"/>
            <a:ext cx="676237" cy="765663"/>
          </a:xfrm>
          <a:prstGeom prst="rect">
            <a:avLst/>
          </a:prstGeom>
        </p:spPr>
      </p:pic>
      <p:pic>
        <p:nvPicPr>
          <p:cNvPr id="16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74531" y="5488286"/>
            <a:ext cx="690938" cy="765663"/>
          </a:xfrm>
          <a:prstGeom prst="rect">
            <a:avLst/>
          </a:prstGeom>
        </p:spPr>
      </p:pic>
      <p:pic>
        <p:nvPicPr>
          <p:cNvPr id="17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71204" y="2799156"/>
            <a:ext cx="735040" cy="780388"/>
          </a:xfrm>
          <a:prstGeom prst="rect">
            <a:avLst/>
          </a:prstGeom>
        </p:spPr>
      </p:pic>
      <p:pic>
        <p:nvPicPr>
          <p:cNvPr id="18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64288" y="2778580"/>
            <a:ext cx="735040" cy="76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635670"/>
          </a:xfrm>
        </p:spPr>
        <p:txBody>
          <a:bodyPr/>
          <a:lstStyle/>
          <a:p>
            <a:pPr algn="ctr"/>
            <a:r>
              <a:rPr lang="ru-RU" sz="30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Поиски оператора?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40768"/>
            <a:ext cx="4823718" cy="311780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340768"/>
            <a:ext cx="3456384" cy="4691063"/>
          </a:xfrm>
        </p:spPr>
        <p:txBody>
          <a:bodyPr/>
          <a:lstStyle/>
          <a:p>
            <a:r>
              <a:rPr lang="ru-RU" dirty="0"/>
              <a:t>Объектом закупки является оказание услуг по сбору, транспортированию </a:t>
            </a:r>
            <a:br>
              <a:rPr lang="ru-RU" dirty="0"/>
            </a:br>
            <a:r>
              <a:rPr lang="ru-RU" dirty="0"/>
              <a:t>и обеззараживанию/обезвреживанию медицинских отходов класса «Б», кроме патологоанатомических и органических операционных отходов, </a:t>
            </a:r>
            <a:r>
              <a:rPr lang="ru-RU" dirty="0" smtClean="0"/>
              <a:t>медицинских отходов класса «В» после обеззараживания, медицинских отходов класса Г (</a:t>
            </a:r>
            <a:r>
              <a:rPr lang="en-US" dirty="0" smtClean="0"/>
              <a:t>III – IV</a:t>
            </a:r>
            <a:r>
              <a:rPr lang="ru-RU" dirty="0" smtClean="0"/>
              <a:t> подкласс опасности) для </a:t>
            </a:r>
            <a:r>
              <a:rPr lang="ru-RU" dirty="0"/>
              <a:t>нужд учреждений здравоохранения г. </a:t>
            </a:r>
            <a:r>
              <a:rPr lang="ru-RU" dirty="0" smtClean="0"/>
              <a:t>______________ в </a:t>
            </a:r>
            <a:r>
              <a:rPr lang="ru-RU" dirty="0"/>
              <a:t>2026 </a:t>
            </a:r>
            <a:r>
              <a:rPr lang="ru-RU" dirty="0" smtClean="0"/>
              <a:t>году…</a:t>
            </a:r>
          </a:p>
          <a:p>
            <a:r>
              <a:rPr lang="ru-RU" sz="1800" dirty="0" smtClean="0"/>
              <a:t>Важно: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 smtClean="0"/>
              <a:t>Оператор из реестра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dirty="0" smtClean="0"/>
              <a:t>Акт об обезвреживании в течение 30 дней оператор передает МО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68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0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Поиски </a:t>
            </a:r>
            <a:r>
              <a:rPr lang="ru-RU" sz="30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оператора?</a:t>
            </a:r>
            <a:endParaRPr lang="ru-RU" sz="3000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441638"/>
            <a:ext cx="6552728" cy="4177091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1028" name="Picture 4" descr="http://qrcoder.ru/code/?https%3A%2F%2Fecoalition.ru%2Fregional-registry%2F&amp;4&amp;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2724150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0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результаты контрольных проверок, выделены следующие типовые нарушения порядка обращения с медицинскими отходами в </a:t>
            </a:r>
            <a: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МО.</a:t>
            </a:r>
            <a:r>
              <a:rPr lang="ru-RU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3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медицинский </a:t>
            </a: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технический персонал не прошел обучение по правилам безопасного обращения медицинских отходов в учреждениях здравоохранения;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нарушены сроки обучения медицинского и технического персонала;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учреждении </a:t>
            </a: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отсутствует необходимое оборудование для безопасного перемещения медицинских отходов по территории больницы до временного места их хранения и обеззараживания (тележки, контейнеры и т.д.);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нарушение </a:t>
            </a: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правил хранения острых отходов (использованных шприцев и др.), например, хранение их в непредусмотренной таре – в пакетах, бутылках и т.д.;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больнице не созданы приемлемые условия для очистки и обработки многоразовой тары для отходов; несоблюдение в местах временного хранения отходов класса «Б» необходимых технологических условий (отсутствие вентиляции, бактерицидных облучателей и т.д.);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несвоевременная утилизация медицинских отходов в виде ламп, содержащих ртуть и т.д.; использование для хранения медицинских отходов приспособленной тары;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нарушений правил учета медицинских отходов в местах их образования;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3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оставление без изменения внешнего вида отходов класса Б, которые были обеззаражены и подлежат дальнейшей транспортировке, что должно препятствовать их повторному применению</a:t>
            </a:r>
            <a:r>
              <a:rPr lang="ru-RU" sz="3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lnSpc>
                <a:spcPct val="120000"/>
              </a:lnSpc>
            </a:pPr>
            <a:r>
              <a:rPr lang="ru-RU" sz="3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онтейнерная </a:t>
            </a:r>
            <a:r>
              <a:rPr lang="ru-RU" sz="3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площадка для сбора отходов организована не в соответствии </a:t>
            </a:r>
            <a:r>
              <a:rPr lang="ru-RU" sz="3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требованиями санитарных правил.</a:t>
            </a:r>
            <a:endParaRPr lang="ru-RU" sz="3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0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562" y="1630117"/>
            <a:ext cx="2455035" cy="8392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334" y="3496768"/>
            <a:ext cx="2455035" cy="7951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8880" y="2295299"/>
            <a:ext cx="764442" cy="7803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2633" y="2280574"/>
            <a:ext cx="764442" cy="780388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7945788" y="5667164"/>
            <a:ext cx="0" cy="589085"/>
          </a:xfrm>
          <a:custGeom>
            <a:avLst/>
            <a:gdLst/>
            <a:ahLst/>
            <a:cxnLst/>
            <a:rect l="l" t="t" r="r" b="b"/>
            <a:pathLst>
              <a:path h="765809">
                <a:moveTo>
                  <a:pt x="0" y="765663"/>
                </a:moveTo>
                <a:lnTo>
                  <a:pt x="0" y="0"/>
                </a:lnTo>
              </a:path>
            </a:pathLst>
          </a:custGeom>
          <a:ln w="9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4" name="object 14"/>
          <p:cNvSpPr/>
          <p:nvPr/>
        </p:nvSpPr>
        <p:spPr>
          <a:xfrm>
            <a:off x="5953829" y="3178758"/>
            <a:ext cx="2719753" cy="0"/>
          </a:xfrm>
          <a:custGeom>
            <a:avLst/>
            <a:gdLst/>
            <a:ahLst/>
            <a:cxnLst/>
            <a:rect l="l" t="t" r="r" b="b"/>
            <a:pathLst>
              <a:path w="3535679">
                <a:moveTo>
                  <a:pt x="0" y="0"/>
                </a:moveTo>
                <a:lnTo>
                  <a:pt x="3535545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5" name="object 15"/>
          <p:cNvSpPr/>
          <p:nvPr/>
        </p:nvSpPr>
        <p:spPr>
          <a:xfrm>
            <a:off x="3263580" y="3215568"/>
            <a:ext cx="2293327" cy="0"/>
          </a:xfrm>
          <a:custGeom>
            <a:avLst/>
            <a:gdLst/>
            <a:ahLst/>
            <a:cxnLst/>
            <a:rect l="l" t="t" r="r" b="b"/>
            <a:pathLst>
              <a:path w="2981325">
                <a:moveTo>
                  <a:pt x="0" y="0"/>
                </a:moveTo>
                <a:lnTo>
                  <a:pt x="2981324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6" name="object 16"/>
          <p:cNvSpPr/>
          <p:nvPr/>
        </p:nvSpPr>
        <p:spPr>
          <a:xfrm>
            <a:off x="940852" y="5659802"/>
            <a:ext cx="6997700" cy="0"/>
          </a:xfrm>
          <a:custGeom>
            <a:avLst/>
            <a:gdLst/>
            <a:ahLst/>
            <a:cxnLst/>
            <a:rect l="l" t="t" r="r" b="b"/>
            <a:pathLst>
              <a:path w="9097010">
                <a:moveTo>
                  <a:pt x="0" y="0"/>
                </a:moveTo>
                <a:lnTo>
                  <a:pt x="9096861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7" name="object 17"/>
          <p:cNvSpPr/>
          <p:nvPr/>
        </p:nvSpPr>
        <p:spPr>
          <a:xfrm>
            <a:off x="529229" y="6263498"/>
            <a:ext cx="7409473" cy="0"/>
          </a:xfrm>
          <a:custGeom>
            <a:avLst/>
            <a:gdLst/>
            <a:ahLst/>
            <a:cxnLst/>
            <a:rect l="l" t="t" r="r" b="b"/>
            <a:pathLst>
              <a:path w="9632315">
                <a:moveTo>
                  <a:pt x="0" y="0"/>
                </a:moveTo>
                <a:lnTo>
                  <a:pt x="9631971" y="0"/>
                </a:lnTo>
              </a:path>
            </a:pathLst>
          </a:custGeom>
          <a:ln w="95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85"/>
          </a:p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391234" y="278427"/>
            <a:ext cx="8461586" cy="958720"/>
          </a:xfrm>
          <a:prstGeom prst="rect">
            <a:avLst/>
          </a:prstGeom>
        </p:spPr>
        <p:txBody>
          <a:bodyPr vert="horz" wrap="square" lIns="0" tIns="55685" rIns="0" bIns="0" rtlCol="0" anchor="ctr">
            <a:spAutoFit/>
          </a:bodyPr>
          <a:lstStyle/>
          <a:p>
            <a:pPr marL="9769" marR="3908">
              <a:lnSpc>
                <a:spcPts val="3654"/>
              </a:lnSpc>
              <a:spcBef>
                <a:spcPts val="438"/>
              </a:spcBef>
            </a:pPr>
            <a:r>
              <a:rPr sz="24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Персональная и административная ответственность </a:t>
            </a:r>
            <a:r>
              <a:rPr sz="2400" b="1" i="1" dirty="0" err="1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sz="24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dirty="0" err="1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нарушения</a:t>
            </a:r>
            <a:r>
              <a:rPr lang="ru-RU" sz="24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 обращения с </a:t>
            </a:r>
            <a:r>
              <a:rPr lang="ru-RU" sz="2400" b="1" i="1" dirty="0" err="1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медотходами</a:t>
            </a:r>
            <a:endParaRPr sz="2400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9229" y="2697441"/>
            <a:ext cx="2097247" cy="688364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9769">
              <a:spcBef>
                <a:spcPts val="81"/>
              </a:spcBef>
            </a:pPr>
            <a:r>
              <a:rPr sz="1077" spc="-35" dirty="0">
                <a:solidFill>
                  <a:srgbClr val="242A34"/>
                </a:solidFill>
                <a:latin typeface="Arial"/>
                <a:cs typeface="Arial"/>
              </a:rPr>
              <a:t>Нарушение</a:t>
            </a:r>
            <a:r>
              <a:rPr sz="1077" spc="-15" dirty="0">
                <a:solidFill>
                  <a:srgbClr val="242A34"/>
                </a:solidFill>
                <a:latin typeface="Arial"/>
                <a:cs typeface="Arial"/>
              </a:rPr>
              <a:t> </a:t>
            </a:r>
            <a:r>
              <a:rPr sz="1077" spc="-8" dirty="0">
                <a:solidFill>
                  <a:srgbClr val="363B44"/>
                </a:solidFill>
                <a:latin typeface="Arial"/>
                <a:cs typeface="Arial"/>
              </a:rPr>
              <a:t>законода</a:t>
            </a:r>
            <a:r>
              <a:rPr sz="1077" spc="-8" dirty="0">
                <a:solidFill>
                  <a:srgbClr val="081D2D"/>
                </a:solidFill>
                <a:latin typeface="Arial"/>
                <a:cs typeface="Arial"/>
              </a:rPr>
              <a:t>т</a:t>
            </a:r>
            <a:r>
              <a:rPr sz="1077" spc="-8" dirty="0">
                <a:solidFill>
                  <a:srgbClr val="242A34"/>
                </a:solidFill>
                <a:latin typeface="Arial"/>
                <a:cs typeface="Arial"/>
              </a:rPr>
              <a:t>ельства</a:t>
            </a:r>
            <a:endParaRPr sz="1077" dirty="0">
              <a:latin typeface="Arial"/>
              <a:cs typeface="Arial"/>
            </a:endParaRPr>
          </a:p>
          <a:p>
            <a:pPr marL="11723" marR="3908">
              <a:lnSpc>
                <a:spcPct val="103200"/>
              </a:lnSpc>
            </a:pPr>
            <a:r>
              <a:rPr sz="1077" dirty="0">
                <a:solidFill>
                  <a:srgbClr val="363B44"/>
                </a:solidFill>
                <a:latin typeface="Arial"/>
                <a:cs typeface="Arial"/>
              </a:rPr>
              <a:t>в</a:t>
            </a:r>
            <a:r>
              <a:rPr sz="1077" spc="-35" dirty="0">
                <a:solidFill>
                  <a:srgbClr val="363B44"/>
                </a:solidFill>
                <a:latin typeface="Arial"/>
                <a:cs typeface="Arial"/>
              </a:rPr>
              <a:t> </a:t>
            </a:r>
            <a:r>
              <a:rPr sz="1077" spc="-38" dirty="0">
                <a:solidFill>
                  <a:srgbClr val="363B44"/>
                </a:solidFill>
                <a:latin typeface="Arial"/>
                <a:cs typeface="Arial"/>
              </a:rPr>
              <a:t>области </a:t>
            </a:r>
            <a:r>
              <a:rPr sz="1077" spc="-42" dirty="0">
                <a:solidFill>
                  <a:srgbClr val="363B44"/>
                </a:solidFill>
                <a:latin typeface="Arial"/>
                <a:cs typeface="Arial"/>
              </a:rPr>
              <a:t>обеспечения</a:t>
            </a:r>
            <a:r>
              <a:rPr sz="1077" spc="-8" dirty="0">
                <a:solidFill>
                  <a:srgbClr val="363B44"/>
                </a:solidFill>
                <a:latin typeface="Arial"/>
                <a:cs typeface="Arial"/>
              </a:rPr>
              <a:t> санитарно</a:t>
            </a:r>
            <a:r>
              <a:rPr sz="1077" spc="-8" dirty="0">
                <a:solidFill>
                  <a:srgbClr val="081D2D"/>
                </a:solidFill>
                <a:latin typeface="Arial"/>
                <a:cs typeface="Arial"/>
              </a:rPr>
              <a:t>-</a:t>
            </a:r>
            <a:r>
              <a:rPr sz="1077" spc="-27" dirty="0">
                <a:solidFill>
                  <a:srgbClr val="363B44"/>
                </a:solidFill>
                <a:latin typeface="Arial"/>
                <a:cs typeface="Arial"/>
              </a:rPr>
              <a:t>эпидемиологического</a:t>
            </a:r>
            <a:r>
              <a:rPr sz="1077" spc="-35" dirty="0">
                <a:solidFill>
                  <a:srgbClr val="363B44"/>
                </a:solidFill>
                <a:latin typeface="Arial"/>
                <a:cs typeface="Arial"/>
              </a:rPr>
              <a:t> </a:t>
            </a:r>
            <a:r>
              <a:rPr sz="1077" spc="-27" dirty="0">
                <a:solidFill>
                  <a:srgbClr val="363B44"/>
                </a:solidFill>
                <a:latin typeface="Arial"/>
                <a:cs typeface="Arial"/>
              </a:rPr>
              <a:t>благополучия </a:t>
            </a:r>
            <a:r>
              <a:rPr sz="1077" spc="-8" dirty="0">
                <a:solidFill>
                  <a:srgbClr val="242A34"/>
                </a:solidFill>
                <a:latin typeface="Arial"/>
                <a:cs typeface="Arial"/>
              </a:rPr>
              <a:t>населения</a:t>
            </a:r>
            <a:endParaRPr sz="1077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9229" y="4540258"/>
            <a:ext cx="2170562" cy="856744"/>
          </a:xfrm>
          <a:prstGeom prst="rect">
            <a:avLst/>
          </a:prstGeom>
        </p:spPr>
        <p:txBody>
          <a:bodyPr vert="horz" wrap="square" lIns="0" tIns="10258" rIns="0" bIns="0" rtlCol="0">
            <a:spAutoFit/>
          </a:bodyPr>
          <a:lstStyle/>
          <a:p>
            <a:pPr marL="9769">
              <a:lnSpc>
                <a:spcPts val="1285"/>
              </a:lnSpc>
              <a:spcBef>
                <a:spcPts val="81"/>
              </a:spcBef>
            </a:pPr>
            <a:r>
              <a:rPr sz="1077" spc="-31" dirty="0">
                <a:solidFill>
                  <a:srgbClr val="242A34"/>
                </a:solidFill>
                <a:latin typeface="Arial"/>
                <a:cs typeface="Arial"/>
              </a:rPr>
              <a:t>Несоблюдение</a:t>
            </a:r>
            <a:r>
              <a:rPr sz="1077" spc="4" dirty="0">
                <a:solidFill>
                  <a:srgbClr val="242A34"/>
                </a:solidFill>
                <a:latin typeface="Arial"/>
                <a:cs typeface="Arial"/>
              </a:rPr>
              <a:t> </a:t>
            </a:r>
            <a:r>
              <a:rPr sz="1077" spc="-8" dirty="0">
                <a:solidFill>
                  <a:srgbClr val="363B44"/>
                </a:solidFill>
                <a:latin typeface="Arial"/>
                <a:cs typeface="Arial"/>
              </a:rPr>
              <a:t>экологических</a:t>
            </a:r>
            <a:endParaRPr sz="1077" dirty="0">
              <a:latin typeface="Arial"/>
              <a:cs typeface="Arial"/>
            </a:endParaRPr>
          </a:p>
          <a:p>
            <a:pPr marL="10746" marR="3908" indent="977">
              <a:lnSpc>
                <a:spcPts val="1277"/>
              </a:lnSpc>
              <a:spcBef>
                <a:spcPts val="46"/>
              </a:spcBef>
            </a:pPr>
            <a:r>
              <a:rPr sz="1077" dirty="0">
                <a:solidFill>
                  <a:srgbClr val="363B44"/>
                </a:solidFill>
                <a:latin typeface="Arial"/>
                <a:cs typeface="Arial"/>
              </a:rPr>
              <a:t>и</a:t>
            </a:r>
            <a:r>
              <a:rPr sz="1077" spc="31" dirty="0">
                <a:solidFill>
                  <a:srgbClr val="363B44"/>
                </a:solidFill>
                <a:latin typeface="Arial"/>
                <a:cs typeface="Arial"/>
              </a:rPr>
              <a:t> </a:t>
            </a:r>
            <a:r>
              <a:rPr sz="1077" spc="-27" dirty="0">
                <a:solidFill>
                  <a:srgbClr val="363B44"/>
                </a:solidFill>
                <a:latin typeface="Arial"/>
                <a:cs typeface="Arial"/>
              </a:rPr>
              <a:t>са</a:t>
            </a:r>
            <a:r>
              <a:rPr sz="1077" spc="-27" dirty="0">
                <a:solidFill>
                  <a:srgbClr val="081D2D"/>
                </a:solidFill>
                <a:latin typeface="Arial"/>
                <a:cs typeface="Arial"/>
              </a:rPr>
              <a:t>нит</a:t>
            </a:r>
            <a:r>
              <a:rPr sz="1077" spc="-27" dirty="0">
                <a:solidFill>
                  <a:srgbClr val="363B44"/>
                </a:solidFill>
                <a:latin typeface="Arial"/>
                <a:cs typeface="Arial"/>
              </a:rPr>
              <a:t>арно-</a:t>
            </a:r>
            <a:r>
              <a:rPr sz="1077" spc="-23" dirty="0">
                <a:solidFill>
                  <a:srgbClr val="363B44"/>
                </a:solidFill>
                <a:latin typeface="Arial"/>
                <a:cs typeface="Arial"/>
              </a:rPr>
              <a:t>э</a:t>
            </a:r>
            <a:r>
              <a:rPr sz="1077" spc="-23" dirty="0">
                <a:solidFill>
                  <a:srgbClr val="081D2D"/>
                </a:solidFill>
                <a:latin typeface="Arial"/>
                <a:cs typeface="Arial"/>
              </a:rPr>
              <a:t>пи</a:t>
            </a:r>
            <a:r>
              <a:rPr sz="1077" spc="-23" dirty="0">
                <a:solidFill>
                  <a:srgbClr val="242A34"/>
                </a:solidFill>
                <a:latin typeface="Arial"/>
                <a:cs typeface="Arial"/>
              </a:rPr>
              <a:t>демиологических </a:t>
            </a:r>
            <a:r>
              <a:rPr sz="1077" spc="-27" dirty="0">
                <a:solidFill>
                  <a:srgbClr val="494F57"/>
                </a:solidFill>
                <a:latin typeface="Arial"/>
                <a:cs typeface="Arial"/>
              </a:rPr>
              <a:t>треб</a:t>
            </a:r>
            <a:r>
              <a:rPr sz="1077" spc="-27" dirty="0">
                <a:solidFill>
                  <a:srgbClr val="242A34"/>
                </a:solidFill>
                <a:latin typeface="Arial"/>
                <a:cs typeface="Arial"/>
              </a:rPr>
              <a:t>о</a:t>
            </a:r>
            <a:r>
              <a:rPr sz="1077" spc="-27" dirty="0">
                <a:solidFill>
                  <a:srgbClr val="494F57"/>
                </a:solidFill>
                <a:latin typeface="Arial"/>
                <a:cs typeface="Arial"/>
              </a:rPr>
              <a:t>ваний</a:t>
            </a:r>
            <a:r>
              <a:rPr sz="1077" spc="-77" dirty="0">
                <a:solidFill>
                  <a:srgbClr val="494F57"/>
                </a:solidFill>
                <a:latin typeface="Arial"/>
                <a:cs typeface="Arial"/>
              </a:rPr>
              <a:t> </a:t>
            </a:r>
            <a:r>
              <a:rPr sz="1077" dirty="0">
                <a:solidFill>
                  <a:srgbClr val="242A34"/>
                </a:solidFill>
                <a:latin typeface="Arial"/>
                <a:cs typeface="Arial"/>
              </a:rPr>
              <a:t>при </a:t>
            </a:r>
            <a:r>
              <a:rPr sz="1077" spc="-8" dirty="0">
                <a:solidFill>
                  <a:srgbClr val="363B44"/>
                </a:solidFill>
                <a:latin typeface="Arial"/>
                <a:cs typeface="Arial"/>
              </a:rPr>
              <a:t>обращении</a:t>
            </a:r>
            <a:endParaRPr sz="1077" dirty="0">
              <a:latin typeface="Arial"/>
              <a:cs typeface="Arial"/>
            </a:endParaRPr>
          </a:p>
          <a:p>
            <a:pPr marL="11723" marR="565616" indent="3419">
              <a:lnSpc>
                <a:spcPts val="1277"/>
              </a:lnSpc>
              <a:spcBef>
                <a:spcPts val="54"/>
              </a:spcBef>
            </a:pPr>
            <a:r>
              <a:rPr sz="1077" dirty="0">
                <a:solidFill>
                  <a:srgbClr val="363B44"/>
                </a:solidFill>
                <a:latin typeface="Arial"/>
                <a:cs typeface="Arial"/>
              </a:rPr>
              <a:t>с</a:t>
            </a:r>
            <a:r>
              <a:rPr sz="1077" spc="-19" dirty="0">
                <a:solidFill>
                  <a:srgbClr val="363B44"/>
                </a:solidFill>
                <a:latin typeface="Arial"/>
                <a:cs typeface="Arial"/>
              </a:rPr>
              <a:t> </a:t>
            </a:r>
            <a:r>
              <a:rPr sz="1077" spc="-50" dirty="0">
                <a:solidFill>
                  <a:srgbClr val="363B44"/>
                </a:solidFill>
                <a:latin typeface="Arial"/>
                <a:cs typeface="Arial"/>
              </a:rPr>
              <a:t>отходами</a:t>
            </a:r>
            <a:r>
              <a:rPr sz="1077" spc="-35" dirty="0">
                <a:solidFill>
                  <a:srgbClr val="363B44"/>
                </a:solidFill>
                <a:latin typeface="Arial"/>
                <a:cs typeface="Arial"/>
              </a:rPr>
              <a:t> </a:t>
            </a:r>
            <a:r>
              <a:rPr sz="1077" spc="-42" dirty="0">
                <a:solidFill>
                  <a:srgbClr val="363B44"/>
                </a:solidFill>
                <a:latin typeface="Arial"/>
                <a:cs typeface="Arial"/>
              </a:rPr>
              <a:t>производства </a:t>
            </a:r>
            <a:r>
              <a:rPr sz="1077" dirty="0">
                <a:solidFill>
                  <a:srgbClr val="363B44"/>
                </a:solidFill>
                <a:latin typeface="Arial"/>
                <a:cs typeface="Arial"/>
              </a:rPr>
              <a:t>и</a:t>
            </a:r>
            <a:r>
              <a:rPr sz="1077" spc="-42" dirty="0">
                <a:solidFill>
                  <a:srgbClr val="363B44"/>
                </a:solidFill>
                <a:latin typeface="Arial"/>
                <a:cs typeface="Arial"/>
              </a:rPr>
              <a:t> </a:t>
            </a:r>
            <a:r>
              <a:rPr sz="1077" spc="-8" dirty="0">
                <a:solidFill>
                  <a:srgbClr val="081D2D"/>
                </a:solidFill>
                <a:latin typeface="Arial"/>
                <a:cs typeface="Arial"/>
              </a:rPr>
              <a:t>п</a:t>
            </a:r>
            <a:r>
              <a:rPr sz="1077" spc="-8" dirty="0">
                <a:solidFill>
                  <a:srgbClr val="363B44"/>
                </a:solidFill>
                <a:latin typeface="Arial"/>
                <a:cs typeface="Arial"/>
              </a:rPr>
              <a:t>о</a:t>
            </a:r>
            <a:r>
              <a:rPr sz="1077" spc="-8" dirty="0">
                <a:solidFill>
                  <a:srgbClr val="081D2D"/>
                </a:solidFill>
                <a:latin typeface="Arial"/>
                <a:cs typeface="Arial"/>
              </a:rPr>
              <a:t>т</a:t>
            </a:r>
            <a:r>
              <a:rPr sz="1077" spc="-8" dirty="0">
                <a:solidFill>
                  <a:srgbClr val="242A34"/>
                </a:solidFill>
                <a:latin typeface="Arial"/>
                <a:cs typeface="Arial"/>
              </a:rPr>
              <a:t>ребления</a:t>
            </a:r>
            <a:endParaRPr sz="1077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59728" y="2148055"/>
            <a:ext cx="2744641" cy="2786246"/>
          </a:xfrm>
          <a:prstGeom prst="rect">
            <a:avLst/>
          </a:prstGeom>
          <a:ln w="9555">
            <a:solidFill>
              <a:srgbClr val="000000"/>
            </a:solidFill>
          </a:ln>
        </p:spPr>
        <p:txBody>
          <a:bodyPr vert="horz" wrap="square" lIns="0" tIns="207108" rIns="0" bIns="0" rtlCol="0">
            <a:spAutoFit/>
          </a:bodyPr>
          <a:lstStyle/>
          <a:p>
            <a:pPr marL="1064804" marR="578315" indent="7815">
              <a:lnSpc>
                <a:spcPct val="85200"/>
              </a:lnSpc>
              <a:spcBef>
                <a:spcPts val="1631"/>
              </a:spcBef>
            </a:pPr>
            <a:r>
              <a:rPr lang="ru-RU" sz="1600" b="1" spc="-27" dirty="0" smtClean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 для юр лиц достигают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4143">
              <a:lnSpc>
                <a:spcPts val="1642"/>
              </a:lnSpc>
            </a:pPr>
            <a:endParaRPr sz="1692" dirty="0">
              <a:latin typeface="Arial"/>
              <a:cs typeface="Arial"/>
            </a:endParaRPr>
          </a:p>
          <a:p>
            <a:pPr marL="164117">
              <a:lnSpc>
                <a:spcPts val="5150"/>
              </a:lnSpc>
            </a:pPr>
            <a:r>
              <a:rPr sz="4615" b="1" spc="88" dirty="0" smtClean="0">
                <a:solidFill>
                  <a:srgbClr val="E4573B"/>
                </a:solidFill>
                <a:latin typeface="Times New Roman"/>
                <a:cs typeface="Times New Roman"/>
              </a:rPr>
              <a:t>500</a:t>
            </a:r>
            <a:r>
              <a:rPr lang="ru-RU" sz="4615" b="1" spc="88" dirty="0" smtClean="0">
                <a:solidFill>
                  <a:srgbClr val="E4573B"/>
                </a:solidFill>
                <a:latin typeface="Times New Roman"/>
                <a:cs typeface="Times New Roman"/>
              </a:rPr>
              <a:t> </a:t>
            </a:r>
            <a:r>
              <a:rPr sz="4615" b="1" spc="88" dirty="0" smtClean="0">
                <a:solidFill>
                  <a:srgbClr val="E4573B"/>
                </a:solidFill>
                <a:latin typeface="Times New Roman"/>
                <a:cs typeface="Times New Roman"/>
              </a:rPr>
              <a:t>00</a:t>
            </a:r>
            <a:r>
              <a:rPr lang="ru-RU" sz="4615" b="1" spc="88" dirty="0" smtClean="0">
                <a:solidFill>
                  <a:srgbClr val="E4573B"/>
                </a:solidFill>
                <a:latin typeface="Times New Roman"/>
                <a:cs typeface="Times New Roman"/>
              </a:rPr>
              <a:t>0</a:t>
            </a:r>
          </a:p>
          <a:p>
            <a:pPr marL="164117"/>
            <a:r>
              <a:rPr sz="1400" spc="-65" dirty="0" err="1" smtClean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</a:t>
            </a:r>
            <a:r>
              <a:rPr sz="1400" spc="46" dirty="0" smtClean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4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</a:t>
            </a:r>
            <a:r>
              <a:rPr sz="1400" spc="-35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69" dirty="0" err="1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sz="1400" spc="-69" dirty="0" err="1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400" spc="-69" dirty="0" err="1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рафа</a:t>
            </a:r>
            <a:r>
              <a:rPr sz="1400" spc="-69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0" dirty="0" err="1" smtClean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1400" spc="-123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35" dirty="0" err="1" smtClean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</a:t>
            </a:r>
            <a:r>
              <a:rPr sz="1400" spc="8" dirty="0" smtClean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9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4888" marR="1085318" indent="-5861">
              <a:spcBef>
                <a:spcPts val="19"/>
              </a:spcBef>
            </a:pPr>
            <a:r>
              <a:rPr sz="1400" spc="-8" dirty="0" err="1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400" spc="-85" dirty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42" dirty="0" err="1" smtClean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указанным</a:t>
            </a:r>
            <a:r>
              <a:rPr lang="ru-RU" sz="1400" spc="-19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42" dirty="0" err="1" smtClean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400" spc="-42" dirty="0" err="1" smtClean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400" spc="-42" dirty="0" err="1" smtClean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атьям</a:t>
            </a:r>
            <a:r>
              <a:rPr lang="ru-RU" sz="1400" spc="-42" dirty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8" dirty="0" err="1" smtClean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9470" y="2148057"/>
            <a:ext cx="3165018" cy="3068262"/>
          </a:xfrm>
          <a:prstGeom prst="rect">
            <a:avLst/>
          </a:prstGeom>
          <a:ln w="9555">
            <a:solidFill>
              <a:srgbClr val="000000"/>
            </a:solidFill>
          </a:ln>
        </p:spPr>
        <p:txBody>
          <a:bodyPr vert="horz" wrap="square" lIns="0" tIns="167054" rIns="0" bIns="0" rtlCol="0">
            <a:spAutoFit/>
          </a:bodyPr>
          <a:lstStyle/>
          <a:p>
            <a:pPr marL="1203033" marR="270597" indent="4396">
              <a:lnSpc>
                <a:spcPct val="86900"/>
              </a:lnSpc>
              <a:spcBef>
                <a:spcPts val="1315"/>
              </a:spcBef>
            </a:pPr>
            <a:r>
              <a:rPr lang="ru-RU" sz="1600" b="1" spc="-27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Персональная </a:t>
            </a:r>
            <a:r>
              <a:rPr lang="ru-RU" sz="1600" b="1" spc="-27" dirty="0" smtClean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руководителя</a:t>
            </a:r>
            <a:endParaRPr sz="1600" b="1" spc="-27" dirty="0">
              <a:solidFill>
                <a:srgbClr val="168C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442"/>
              </a:spcBef>
            </a:pPr>
            <a:endParaRPr sz="1808" dirty="0">
              <a:latin typeface="Courier New"/>
              <a:cs typeface="Courier New"/>
            </a:endParaRPr>
          </a:p>
          <a:p>
            <a:pPr marL="644743" marR="497722" indent="-1954">
              <a:lnSpc>
                <a:spcPct val="100899"/>
              </a:lnSpc>
              <a:spcBef>
                <a:spcPts val="4"/>
              </a:spcBef>
            </a:pPr>
            <a:r>
              <a:rPr sz="1200" spc="-58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Персональная</a:t>
            </a:r>
            <a:r>
              <a:rPr sz="1200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42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spc="-42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42" dirty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</a:t>
            </a:r>
            <a:r>
              <a:rPr sz="1200" spc="-42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42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spc="-42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42" dirty="0">
                <a:solidFill>
                  <a:srgbClr val="242A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веннос</a:t>
            </a:r>
            <a:r>
              <a:rPr sz="1200" spc="-42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42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 </a:t>
            </a:r>
            <a:r>
              <a:rPr sz="1200" spc="-3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лежит</a:t>
            </a:r>
            <a:r>
              <a:rPr sz="1200" spc="-35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46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1200" b="1" spc="-138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27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 </a:t>
            </a:r>
            <a:r>
              <a:rPr sz="1200" b="1" spc="-8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клиники</a:t>
            </a:r>
            <a:r>
              <a:rPr sz="1200" b="1" spc="-8" dirty="0">
                <a:solidFill>
                  <a:srgbClr val="4BA3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7"/>
              </a:spcBef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3767"/>
            <a:r>
              <a:rPr sz="1200" spc="-65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</a:t>
            </a:r>
            <a:r>
              <a:rPr sz="1200" spc="-4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127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штрафы,</a:t>
            </a:r>
            <a:r>
              <a:rPr sz="1200" b="1" spc="-54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62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дисквалификация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4743" marR="823025" indent="-7815">
              <a:lnSpc>
                <a:spcPct val="103200"/>
              </a:lnSpc>
            </a:pPr>
            <a:r>
              <a:rPr sz="1200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200" spc="-19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73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</a:t>
            </a:r>
            <a:r>
              <a:rPr sz="1200" spc="-100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</a:t>
            </a:r>
            <a:r>
              <a:rPr sz="1200" spc="-58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5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sz="1200" spc="-58" dirty="0">
                <a:solidFill>
                  <a:srgbClr val="081D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5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ивные </a:t>
            </a:r>
            <a:r>
              <a:rPr sz="1200" spc="-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наказания.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08"/>
              </a:spcBef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951"/>
            <a:r>
              <a:rPr sz="1200" spc="-73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Повторные</a:t>
            </a:r>
            <a:r>
              <a:rPr sz="1200" spc="3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85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</a:t>
            </a:r>
            <a:r>
              <a:rPr sz="1200" spc="5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8" dirty="0">
                <a:solidFill>
                  <a:srgbClr val="363B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влекут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3021">
              <a:spcBef>
                <a:spcPts val="100"/>
              </a:spcBef>
            </a:pPr>
            <a:r>
              <a:rPr sz="1200" b="1" spc="-81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sz="1200" b="1" spc="-62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73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строгие</a:t>
            </a:r>
            <a:r>
              <a:rPr sz="1200" b="1" spc="-35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8" dirty="0">
                <a:solidFill>
                  <a:srgbClr val="168C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санкции.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3608" y="5773226"/>
            <a:ext cx="6768752" cy="487579"/>
          </a:xfrm>
          <a:prstGeom prst="rect">
            <a:avLst/>
          </a:prstGeom>
        </p:spPr>
        <p:txBody>
          <a:bodyPr vert="horz" wrap="square" lIns="0" tIns="9281" rIns="0" bIns="0" rtlCol="0">
            <a:spAutoFit/>
          </a:bodyPr>
          <a:lstStyle/>
          <a:p>
            <a:pPr marL="11723" marR="3908" indent="-2442">
              <a:lnSpc>
                <a:spcPct val="107700"/>
              </a:lnSpc>
              <a:spcBef>
                <a:spcPts val="73"/>
              </a:spcBef>
            </a:pP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</a:t>
            </a:r>
            <a:r>
              <a:rPr sz="1400" spc="69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</a:t>
            </a:r>
            <a:r>
              <a:rPr sz="1400" spc="-35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</a:t>
            </a:r>
            <a:r>
              <a:rPr sz="1400" spc="62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400" spc="96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медицинскими</a:t>
            </a:r>
            <a:r>
              <a:rPr sz="1400" spc="119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</a:t>
            </a:r>
            <a:r>
              <a:rPr sz="1400" spc="23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38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400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обязанность,</a:t>
            </a:r>
            <a:r>
              <a:rPr sz="1400" spc="27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8" dirty="0" err="1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требующая</a:t>
            </a:r>
            <a:r>
              <a:rPr sz="1400" spc="4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spc="4" dirty="0" smtClean="0">
              <a:solidFill>
                <a:srgbClr val="41627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723" marR="3908" indent="-2442">
              <a:lnSpc>
                <a:spcPct val="107700"/>
              </a:lnSpc>
              <a:spcBef>
                <a:spcPts val="73"/>
              </a:spcBef>
            </a:pPr>
            <a:r>
              <a:rPr sz="1400" spc="8" dirty="0" err="1" smtClean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</a:t>
            </a:r>
            <a:r>
              <a:rPr sz="1400" spc="-15" dirty="0" smtClean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8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400" spc="12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8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управленческой</a:t>
            </a:r>
            <a:r>
              <a:rPr sz="1400" spc="-112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8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sz="1400" spc="-8" dirty="0">
                <a:solidFill>
                  <a:srgbClr val="416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6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lvl="0"/>
            <a: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чек-лист «проверить систему обращения с медицинскими отходами в МО»</a:t>
            </a:r>
            <a:r>
              <a:rPr lang="ru-RU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1124744"/>
            <a:ext cx="8147248" cy="540060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медицинский и технический персонал прошел обучение по правилам безопасного обращения медицинских отходов в учреждениях здравоохранения, документ об обучении действует;</a:t>
            </a:r>
          </a:p>
          <a:p>
            <a:pPr algn="just">
              <a:lnSpc>
                <a:spcPct val="120000"/>
              </a:lnSpc>
            </a:pP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риказ о назначении ответственных за обращение с каждым классом отходов в МО актуальный;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оборудование для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безопасного перемещения медицинских отходов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временного места их хранения и обеззараживания имеется и исправно (тележки, контейнеры и т.д.);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риспособленное оборудование для хранения острых отходов не используется </a:t>
            </a:r>
            <a:endParaRPr lang="ru-RU" sz="1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lnSpc>
                <a:spcPct val="120000"/>
              </a:lnSpc>
            </a:pP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еста для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очистки и обработки многоразовой тары для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отходов известны персоналу и используются;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места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временного хранения отходов класса «Б»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обеспечены технологические условия в соответствии со схемой-обращения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(холодильные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морозильные камеры, вентиляция, бактерицидные облучатели, условия для обработки рук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т.д.); </a:t>
            </a:r>
          </a:p>
          <a:p>
            <a:pPr marL="285750" lvl="0" indent="-285750" algn="just">
              <a:lnSpc>
                <a:spcPct val="120000"/>
              </a:lnSpc>
            </a:pP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медицинские отходы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опасные и близкие к опасным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(лампы, содержащие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ртуть и т.д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утилизированы своевременно; </a:t>
            </a:r>
          </a:p>
          <a:p>
            <a:pPr marL="285750" indent="-285750" algn="just">
              <a:lnSpc>
                <a:spcPct val="120000"/>
              </a:lnSpc>
            </a:pP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контейнерная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площадка для сбора отходов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места временного хранения обеззараженных медицинских отходов до вывоза организованы в </a:t>
            </a: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требованиями санитарных правил.</a:t>
            </a:r>
            <a:endParaRPr lang="ru-RU" sz="1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02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</a:t>
            </a:r>
            <a:br>
              <a:rPr lang="ru-RU" sz="28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случай из практики</a:t>
            </a: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174" y="2060848"/>
            <a:ext cx="4746625" cy="396044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250704" cy="46910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Какие документы об обучении запросят при проведении контрольно-надзорных мероприятий?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Журнал инструктажа (первичного, повторного, внепланового)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ИСМП (ПК – 36 часов)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Эко-безопасность для руководителя или ответственного за конкретный класс отходов (ПК – 72 часа)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40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>
            <a:normAutofit/>
          </a:bodyPr>
          <a:lstStyle/>
          <a:p>
            <a:pPr algn="ctr"/>
            <a:r>
              <a:rPr lang="ru-RU" sz="30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 обращения с медицинскими отходами: </a:t>
            </a:r>
            <a:r>
              <a:rPr lang="ru-RU" sz="30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когда же новые </a:t>
            </a:r>
            <a:r>
              <a:rPr lang="ru-RU" sz="30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правила?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55" y="1577654"/>
            <a:ext cx="3208089" cy="2772199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5" y="1536477"/>
            <a:ext cx="4359275" cy="4819873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 поправок и дополнений к СанПиН </a:t>
            </a:r>
            <a:r>
              <a:rPr lang="ru-RU" dirty="0"/>
              <a:t>2.1.3684-21 разработан </a:t>
            </a:r>
            <a:r>
              <a:rPr lang="ru-RU" dirty="0" smtClean="0"/>
              <a:t>в </a:t>
            </a:r>
            <a:r>
              <a:rPr lang="ru-RU" dirty="0"/>
              <a:t>связи с тем, что срок действия текущего документа истекает 1 марта 2027 </a:t>
            </a:r>
            <a:r>
              <a:rPr lang="ru-RU" dirty="0" smtClean="0"/>
              <a:t>года</a:t>
            </a:r>
            <a:r>
              <a:rPr lang="ru-RU" dirty="0"/>
              <a:t> и синхронизирован с масштабной двухэтапной реформой 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Допускается </a:t>
            </a:r>
            <a:r>
              <a:rPr lang="ru-RU" dirty="0" smtClean="0"/>
              <a:t>транспортирование медицинских отходов класса Б к местам обезвреживания за пределами МО, без предварительного обеззараживания, при обеспечении требований эпидемиологической безопасности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Предлагаются </a:t>
            </a:r>
            <a:r>
              <a:rPr lang="ru-RU" dirty="0"/>
              <a:t>четкие требования к мытью, дезинфекции и дезинсекции транспорта и многоразовых контейнеров,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Составлен перечень </a:t>
            </a:r>
            <a:r>
              <a:rPr lang="ru-RU" dirty="0"/>
              <a:t>сопроводительной документации при передаче обеззараженных отходов классов Б, В и </a:t>
            </a:r>
            <a:r>
              <a:rPr lang="ru-RU" dirty="0" smtClean="0"/>
              <a:t>Г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Не указаны особенности документов для передачи необеззараженных отходов класс Б.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192" y="4221088"/>
            <a:ext cx="1992708" cy="199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7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Сил и терпения в период реформ и «регуляторной гильотины»! 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22648"/>
            <a:ext cx="4038600" cy="168106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2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Паспорта </a:t>
            </a:r>
            <a:r>
              <a:rPr lang="ru-RU" sz="3600" b="1" i="1" dirty="0" smtClean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отходов</a:t>
            </a:r>
            <a:endParaRPr lang="ru-RU" sz="3600" b="1" i="1" dirty="0">
              <a:solidFill>
                <a:srgbClr val="DF59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Получение паспорта отходов предусмотрено двумя документами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ФЗ № 89 от 24.06.1998 года («Об отходах производства и потребления»);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паспортизации различных отходов, которые были утверждены в постановлении Правительства РФ № 712 от 16.08.2013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года.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Федеральный закон 89-ФЗ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ст. 2 указывает, что отношения по возникновению отходов в медицине регулируются специальным законодательством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5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DF590F"/>
                </a:solidFill>
                <a:latin typeface="Times New Roman" pitchFamily="18" charset="0"/>
                <a:cs typeface="Times New Roman" pitchFamily="18" charset="0"/>
              </a:rPr>
              <a:t>Паспорта отходов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507288" cy="485740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buClr>
                <a:srgbClr val="B2B2B2"/>
              </a:buClr>
              <a:buSzPct val="90000"/>
              <a:buNone/>
              <a:defRPr/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Росприроднадзора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14.01.2014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г. N АА-03-03-36/306 «О нормировании, паспортизации и лицензировании отходов лечебно-профилактических учреждений и биологических отходов» (вместе с письмом Минприроды России от 25.01.2012 №05-12-44/832 «О регулировании природоохранной деятельности с медицинскими отходами»</a:t>
            </a:r>
          </a:p>
          <a:p>
            <a:pPr marL="0" indent="0" algn="just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«Минприроды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России сообщает, что действие норм Федерального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закона от 24 июня 1998 г. № 89-ФЗ «Об отходах производства и потребления», а также нормативных правовых актов Минприроды России в области обращения с отходами, не распространяются на отходы лечебно-профилактических учреждений (медицинских отходов в целом) а так же на биологические отходы, и, как следствие, выдача разрешительной документации в области обращения с отходами на вышеуказанные отходы неправомерна».   </a:t>
            </a:r>
            <a:endParaRPr lang="ru-RU" sz="1800" dirty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E5746-D012-430F-B1D8-0F1BCF72480F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27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7651</TotalTime>
  <Words>2740</Words>
  <Application>Microsoft Office PowerPoint</Application>
  <PresentationFormat>Экран (4:3)</PresentationFormat>
  <Paragraphs>370</Paragraphs>
  <Slides>38</Slides>
  <Notes>8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Calibri</vt:lpstr>
      <vt:lpstr>Courier New</vt:lpstr>
      <vt:lpstr>Myriad Pro</vt:lpstr>
      <vt:lpstr>Times New Roman</vt:lpstr>
      <vt:lpstr>Wingdings</vt:lpstr>
      <vt:lpstr>Тема Office</vt:lpstr>
      <vt:lpstr>Организация системы обращения с отходами медицинских организаций в соответствии с обновлениями федерального законодательства</vt:lpstr>
      <vt:lpstr>Презентация PowerPoint</vt:lpstr>
      <vt:lpstr>Предложения (практические рекомендации) по организации внутреннего контроля качества и безопасности медицинской деятельности в медицинской организации (стационаре/поликлинике) (утв. Федеральной службой по надзору в сфере здравоохранения)</vt:lpstr>
      <vt:lpstr>Группы показателей</vt:lpstr>
      <vt:lpstr>ст.49 Федерального закона от 21.11.2011  №323-ФЗ «Об основах охраны здоровья граждан в Российской Федерации»</vt:lpstr>
      <vt:lpstr> Правила обращения с медицинскими отходами: старые правила </vt:lpstr>
      <vt:lpstr> Правила обращения с медицинскими отходами: новые правила </vt:lpstr>
      <vt:lpstr>Новый порядок обращения с медицинскими отходами:2025-2026 </vt:lpstr>
      <vt:lpstr>Хронология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Правила обращения с медицинскими отходами: случай из практики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Правила обращения с медицинскими отходами: случай из практики</vt:lpstr>
      <vt:lpstr>Правила обращения с медицинскими отходами: случай из практики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Лицензия на обращение с отходами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Правила обращения с медицинскими отходами: новые правила?</vt:lpstr>
      <vt:lpstr>Презентация PowerPoint</vt:lpstr>
      <vt:lpstr>Правила обращения с медицинскими отходами: новые правила?</vt:lpstr>
      <vt:lpstr>Правила обращения с медицинскими отходами: случай из практики</vt:lpstr>
      <vt:lpstr>Распределение отходов по ключевым операторам</vt:lpstr>
      <vt:lpstr>Поиски оператора?</vt:lpstr>
      <vt:lpstr>Поиски оператора?</vt:lpstr>
      <vt:lpstr> По результаты контрольных проверок, выделены следующие типовые нарушения порядка обращения с медицинскими отходами в МО. </vt:lpstr>
      <vt:lpstr>Персональная и административная ответственность за нарушения правил обращения с медотходами</vt:lpstr>
      <vt:lpstr> чек-лист «проверить систему обращения с медицинскими отходами в МО» </vt:lpstr>
      <vt:lpstr>Правила обращения с медицинскими отходами: случай из практики</vt:lpstr>
      <vt:lpstr>Правила обращения с медицинскими отходами: когда же новые правила?</vt:lpstr>
      <vt:lpstr>Сил и терпения в период реформ и «регуляторной гильотины»!  </vt:lpstr>
      <vt:lpstr>Паспорта отходов</vt:lpstr>
      <vt:lpstr>Паспорта отходов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Маковцева Екатерина Николаевна</dc:creator>
  <cp:lastModifiedBy>Сатосова Надежда Викторовна</cp:lastModifiedBy>
  <cp:revision>166</cp:revision>
  <dcterms:created xsi:type="dcterms:W3CDTF">2013-12-20T09:16:52Z</dcterms:created>
  <dcterms:modified xsi:type="dcterms:W3CDTF">2026-09-16T12:44:51Z</dcterms:modified>
</cp:coreProperties>
</file>