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50535b21bfd4e89" /><Relationship Type="http://schemas.openxmlformats.org/officeDocument/2006/relationships/extended-properties" Target="/docProps/app.xml" Id="Ra2bdca18e23e41ba" /><Relationship Type="http://schemas.openxmlformats.org/officeDocument/2006/relationships/officeDocument" Target="/ppt/presentation.xml" Id="R420c5c08fb034325" /></Relationships>
</file>

<file path=ppt/presentation.xml><?xml version="1.0" encoding="utf-8"?>
<p:presentation xmlns:p="http://schemas.openxmlformats.org/presentationml/2006/main">
  <p:sldMasterIdLst>
    <p:sldMasterId xmlns:r="http://schemas.openxmlformats.org/officeDocument/2006/relationships" id="2147483648" r:id="Rf13931afd14b4e89"/>
  </p:sldMasterIdLst>
  <p:notesMasterIdLst>
    <p:notesMasterId xmlns:r="http://schemas.openxmlformats.org/officeDocument/2006/relationships" r:id="R6f5f1f7233414777"/>
  </p:notesMasterIdLst>
  <p:sldIdLst>
    <p:sldId xmlns:r="http://schemas.openxmlformats.org/officeDocument/2006/relationships" id="256" r:id="Rfce0a33d6c3d4ab6"/>
    <p:sldId xmlns:r="http://schemas.openxmlformats.org/officeDocument/2006/relationships" id="257" r:id="R40797274d01d4556"/>
    <p:sldId xmlns:r="http://schemas.openxmlformats.org/officeDocument/2006/relationships" id="258" r:id="R93cac1d50466402e"/>
    <p:sldId xmlns:r="http://schemas.openxmlformats.org/officeDocument/2006/relationships" id="259" r:id="R4a68059bc6ce425b"/>
    <p:sldId xmlns:r="http://schemas.openxmlformats.org/officeDocument/2006/relationships" id="260" r:id="Rc7c0ea38f2344218"/>
    <p:sldId xmlns:r="http://schemas.openxmlformats.org/officeDocument/2006/relationships" id="261" r:id="Red64f862178b498d"/>
    <p:sldId xmlns:r="http://schemas.openxmlformats.org/officeDocument/2006/relationships" id="262" r:id="Rb8091043a5d64595"/>
    <p:sldId xmlns:r="http://schemas.openxmlformats.org/officeDocument/2006/relationships" id="263" r:id="Rf0533d90e8604caa"/>
    <p:sldId xmlns:r="http://schemas.openxmlformats.org/officeDocument/2006/relationships" id="264" r:id="R5e686cab1dc34a33"/>
    <p:sldId xmlns:r="http://schemas.openxmlformats.org/officeDocument/2006/relationships" id="265" r:id="R2692138603204f1c"/>
    <p:sldId xmlns:r="http://schemas.openxmlformats.org/officeDocument/2006/relationships" id="266" r:id="R9b7d5560d04742e3"/>
    <p:sldId xmlns:r="http://schemas.openxmlformats.org/officeDocument/2006/relationships" id="267" r:id="R0bec337b81404639"/>
    <p:sldId xmlns:r="http://schemas.openxmlformats.org/officeDocument/2006/relationships" id="268" r:id="Rc8a675ea6c4841f2"/>
    <p:sldId xmlns:r="http://schemas.openxmlformats.org/officeDocument/2006/relationships" id="269" r:id="R459a81a740ed4293"/>
    <p:sldId xmlns:r="http://schemas.openxmlformats.org/officeDocument/2006/relationships" id="270" r:id="R374fd38a246b41e5"/>
    <p:sldId xmlns:r="http://schemas.openxmlformats.org/officeDocument/2006/relationships" id="271" r:id="R3361f6edc9e54443"/>
    <p:sldId xmlns:r="http://schemas.openxmlformats.org/officeDocument/2006/relationships" id="272" r:id="R43efe633493546f1"/>
    <p:sldId xmlns:r="http://schemas.openxmlformats.org/officeDocument/2006/relationships" id="273" r:id="Rb5dda4a51ad34b57"/>
    <p:sldId xmlns:r="http://schemas.openxmlformats.org/officeDocument/2006/relationships" id="274" r:id="R2a5ea3f0635b49db"/>
    <p:sldId xmlns:r="http://schemas.openxmlformats.org/officeDocument/2006/relationships" id="275" r:id="Reb252e2fc9aa40f8"/>
    <p:sldId xmlns:r="http://schemas.openxmlformats.org/officeDocument/2006/relationships" id="276" r:id="R9de91f8c83004423"/>
    <p:sldId xmlns:r="http://schemas.openxmlformats.org/officeDocument/2006/relationships" id="277" r:id="Ra4d20bbff4d54d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e9601d2bf084b84" /><Relationship Type="http://schemas.openxmlformats.org/officeDocument/2006/relationships/slideMaster" Target="/ppt/slideMasters/slideMaster1.xml" Id="Rf13931afd14b4e89" /><Relationship Type="http://schemas.openxmlformats.org/officeDocument/2006/relationships/notesMaster" Target="/ppt/notesMasters/notesMaster1.xml" Id="R6f5f1f7233414777" /><Relationship Type="http://schemas.openxmlformats.org/officeDocument/2006/relationships/presProps" Target="/ppt/presProps.xml" Id="R23d2fa9d966c4916" /><Relationship Type="http://schemas.openxmlformats.org/officeDocument/2006/relationships/tableStyles" Target="/ppt/tableStyles.xml" Id="R1f44a929a1074c5c" /><Relationship Type="http://schemas.openxmlformats.org/officeDocument/2006/relationships/slide" Target="/ppt/slides/slide1.xml" Id="Rfce0a33d6c3d4ab6" /><Relationship Type="http://schemas.openxmlformats.org/officeDocument/2006/relationships/slide" Target="/ppt/slides/slide2.xml" Id="R40797274d01d4556" /><Relationship Type="http://schemas.openxmlformats.org/officeDocument/2006/relationships/slide" Target="/ppt/slides/slide3.xml" Id="R93cac1d50466402e" /><Relationship Type="http://schemas.openxmlformats.org/officeDocument/2006/relationships/slide" Target="/ppt/slides/slide4.xml" Id="R4a68059bc6ce425b" /><Relationship Type="http://schemas.openxmlformats.org/officeDocument/2006/relationships/slide" Target="/ppt/slides/slide5.xml" Id="Rc7c0ea38f2344218" /><Relationship Type="http://schemas.openxmlformats.org/officeDocument/2006/relationships/slide" Target="/ppt/slides/slide6.xml" Id="Red64f862178b498d" /><Relationship Type="http://schemas.openxmlformats.org/officeDocument/2006/relationships/slide" Target="/ppt/slides/slide7.xml" Id="Rb8091043a5d64595" /><Relationship Type="http://schemas.openxmlformats.org/officeDocument/2006/relationships/slide" Target="/ppt/slides/slide8.xml" Id="Rf0533d90e8604caa" /><Relationship Type="http://schemas.openxmlformats.org/officeDocument/2006/relationships/slide" Target="/ppt/slides/slide9.xml" Id="R5e686cab1dc34a33" /><Relationship Type="http://schemas.openxmlformats.org/officeDocument/2006/relationships/slide" Target="/ppt/slides/slide10.xml" Id="R2692138603204f1c" /><Relationship Type="http://schemas.openxmlformats.org/officeDocument/2006/relationships/slide" Target="/ppt/slides/slide11.xml" Id="R9b7d5560d04742e3" /><Relationship Type="http://schemas.openxmlformats.org/officeDocument/2006/relationships/slide" Target="/ppt/slides/slide12.xml" Id="R0bec337b81404639" /><Relationship Type="http://schemas.openxmlformats.org/officeDocument/2006/relationships/slide" Target="/ppt/slides/slide13.xml" Id="Rc8a675ea6c4841f2" /><Relationship Type="http://schemas.openxmlformats.org/officeDocument/2006/relationships/slide" Target="/ppt/slides/slide14.xml" Id="R459a81a740ed4293" /><Relationship Type="http://schemas.openxmlformats.org/officeDocument/2006/relationships/slide" Target="/ppt/slides/slide15.xml" Id="R374fd38a246b41e5" /><Relationship Type="http://schemas.openxmlformats.org/officeDocument/2006/relationships/slide" Target="/ppt/slides/slide16.xml" Id="R3361f6edc9e54443" /><Relationship Type="http://schemas.openxmlformats.org/officeDocument/2006/relationships/slide" Target="/ppt/slides/slide17.xml" Id="R43efe633493546f1" /><Relationship Type="http://schemas.openxmlformats.org/officeDocument/2006/relationships/slide" Target="/ppt/slides/slide18.xml" Id="Rb5dda4a51ad34b57" /><Relationship Type="http://schemas.openxmlformats.org/officeDocument/2006/relationships/slide" Target="/ppt/slides/slide19.xml" Id="R2a5ea3f0635b49db" /><Relationship Type="http://schemas.openxmlformats.org/officeDocument/2006/relationships/slide" Target="/ppt/slides/slide20.xml" Id="Reb252e2fc9aa40f8" /><Relationship Type="http://schemas.openxmlformats.org/officeDocument/2006/relationships/slide" Target="/ppt/slides/slide21.xml" Id="R9de91f8c83004423" /><Relationship Type="http://schemas.openxmlformats.org/officeDocument/2006/relationships/slide" Target="/ppt/slides/slide22.xml" Id="Ra4d20bbff4d54d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1eeb834a514d4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b26779827b4891" /><Relationship Type="http://schemas.openxmlformats.org/officeDocument/2006/relationships/notesMaster" Target="/ppt/notesMasters/notesMaster1.xml" Id="R10db27b617df49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3f27e5de28492a" /><Relationship Type="http://schemas.openxmlformats.org/officeDocument/2006/relationships/notesMaster" Target="/ppt/notesMasters/notesMaster1.xml" Id="Rdcff2722ddb2487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e8a46574f64893" /><Relationship Type="http://schemas.openxmlformats.org/officeDocument/2006/relationships/notesMaster" Target="/ppt/notesMasters/notesMaster1.xml" Id="R623d13b815044b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bdb9554ab84a28" /><Relationship Type="http://schemas.openxmlformats.org/officeDocument/2006/relationships/notesMaster" Target="/ppt/notesMasters/notesMaster1.xml" Id="Rdcf7c94d32bd44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c15dcb1be040a1" /><Relationship Type="http://schemas.openxmlformats.org/officeDocument/2006/relationships/notesMaster" Target="/ppt/notesMasters/notesMaster1.xml" Id="R8aad66445a6641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c77b23b5ff4ace" /><Relationship Type="http://schemas.openxmlformats.org/officeDocument/2006/relationships/notesMaster" Target="/ppt/notesMasters/notesMaster1.xml" Id="R78347ba3d13844bd"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e0a47b3c0d4f65" /><Relationship Type="http://schemas.openxmlformats.org/officeDocument/2006/relationships/notesMaster" Target="/ppt/notesMasters/notesMaster1.xml" Id="Rd20db70f564a40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42fbc445e34c72" /><Relationship Type="http://schemas.openxmlformats.org/officeDocument/2006/relationships/notesMaster" Target="/ppt/notesMasters/notesMaster1.xml" Id="R0572860aae2a40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56868e092554cff" /><Relationship Type="http://schemas.openxmlformats.org/officeDocument/2006/relationships/notesMaster" Target="/ppt/notesMasters/notesMaster1.xml" Id="R9729e9b663c14d1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42b9cb81654866" /><Relationship Type="http://schemas.openxmlformats.org/officeDocument/2006/relationships/notesMaster" Target="/ppt/notesMasters/notesMaster1.xml" Id="R4d199c3c1ec244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eb8e767b704479" /><Relationship Type="http://schemas.openxmlformats.org/officeDocument/2006/relationships/notesMaster" Target="/ppt/notesMasters/notesMaster1.xml" Id="R075259700616461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12683b35754e00" /><Relationship Type="http://schemas.openxmlformats.org/officeDocument/2006/relationships/notesMaster" Target="/ppt/notesMasters/notesMaster1.xml" Id="R62540b0d0e1d483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16eca3b133f4949" /><Relationship Type="http://schemas.openxmlformats.org/officeDocument/2006/relationships/notesMaster" Target="/ppt/notesMasters/notesMaster1.xml" Id="R1780d3e8304148a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f86916c2594a21" /><Relationship Type="http://schemas.openxmlformats.org/officeDocument/2006/relationships/notesMaster" Target="/ppt/notesMasters/notesMaster1.xml" Id="R9035812a7e5a40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a1ba67504874fef" /><Relationship Type="http://schemas.openxmlformats.org/officeDocument/2006/relationships/notesMaster" Target="/ppt/notesMasters/notesMaster1.xml" Id="Rafc54093aa2d4a8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1182b56900648d6" /><Relationship Type="http://schemas.openxmlformats.org/officeDocument/2006/relationships/notesMaster" Target="/ppt/notesMasters/notesMaster1.xml" Id="Rf14441c8b217474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56a0929534423d" /><Relationship Type="http://schemas.openxmlformats.org/officeDocument/2006/relationships/notesMaster" Target="/ppt/notesMasters/notesMaster1.xml" Id="R47c44b80168445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cb4bb8f9bc64c05" /><Relationship Type="http://schemas.openxmlformats.org/officeDocument/2006/relationships/notesMaster" Target="/ppt/notesMasters/notesMaster1.xml" Id="Rc442608d2e9b46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d84375d32f461f" /><Relationship Type="http://schemas.openxmlformats.org/officeDocument/2006/relationships/notesMaster" Target="/ppt/notesMasters/notesMaster1.xml" Id="Rc0c619e9c9cb419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0bb97faabec4003" /><Relationship Type="http://schemas.openxmlformats.org/officeDocument/2006/relationships/notesMaster" Target="/ppt/notesMasters/notesMaster1.xml" Id="Rb8e1fb8808b94c4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e6741cba4764837" /><Relationship Type="http://schemas.openxmlformats.org/officeDocument/2006/relationships/notesMaster" Target="/ppt/notesMasters/notesMaster1.xml" Id="R9705a81f472d456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33507be47074e3e" /><Relationship Type="http://schemas.openxmlformats.org/officeDocument/2006/relationships/notesMaster" Target="/ppt/notesMasters/notesMaster1.xml" Id="R92db14901c4f45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Коллеги, начну с ситуации, которая знакома многим. Машина приехала за отходами. Водитель другой, в договоре указано только «вывоз», а документы об окончательном обезвреживании ещё не пришли. Сразу обозначу действие: лицу вне актуального списка отходы не передают, вызывают ответственного. Акт вывоза сам по себе не подтверждает обезвреживание. Теперь разберём, как организовать весь порядок. После первого сентября ответы на эти вопросы нужно закрепить в рабочем порядке медицинской организации.</a:t>
            </a:r>
          </a:p>
          <a:p xmlns:a="http://schemas.openxmlformats.org/drawingml/2006/main">
            <a:r>
              <a:t>Сегодня разберём, кому передавать каждый поток, как проверить исполнителя и чем подтвердить выполненную работу. Отдельно поговорим об обеззараживании, учёте и тех случаях, где законодательство оставляет спорные вопросы. Наша задача как ассоциации состоит в том, чтобы сотрудник ЛПУ понимал своё действие, а руководитель мог проверить всю цепочку обращения с отходами.</a:t>
            </a:r>
          </a:p>
          <a:p xmlns:a="http://schemas.openxmlformats.org/drawingml/2006/main">
            <a:r>
              <a:t>Запись в реестре сама по себе не подтверждает добросовестность подрядчика и безопасность его работы. Это одна из главных мыслей наших материалов для «Главной медицинской сестры». Проверку начинаем с официальных сведений, а затем выясняем, способен ли исполнитель безопасно выполнить работу с нашим потоком и чем это будет подтверждено.</a:t>
            </a:r>
          </a:p>
          <a:p xmlns:a="http://schemas.openxmlformats.org/drawingml/2006/main">
            <a:r>
              <a:t/>
            </a:r>
          </a:p>
          <a:p xmlns:a="http://schemas.openxmlformats.org/drawingml/2006/main">
            <a:r>
              <a:t>Источники и статус</a:t>
            </a:r>
          </a:p>
          <a:p xmlns:a="http://schemas.openxmlformats.org/drawingml/2006/main">
            <a:r>
              <a:t>306-ФЗ от 08.08.2024, ст.4</a:t>
            </a:r>
          </a:p>
          <a:p xmlns:a="http://schemas.openxmlformats.org/drawingml/2006/main">
            <a:r>
              <a:t>https://www.consultant.ru/document/cons_doc_LAW_482553/ad890e68b83c920baeae9bb9fdc9b94feb1af0ad/</a:t>
            </a:r>
          </a:p>
          <a:p xmlns:a="http://schemas.openxmlformats.org/drawingml/2006/main">
            <a:r>
              <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Проверка на15.09.2026. Ориентир времени: 1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Реформа состоит из нескольких этапов. Федеральный закон № 306-ФЗ вступил в силу первого июля 2025 года. Правила статьи 22.1 закона о санитарно-эпидемиологическом благополучии по классам Б, В и Г начали применяться первого сентября 2026 года. Тогда же заработали три постановления:339 о размещении сведений об операторах,506 об услугах и 624 об учёте.</a:t>
            </a:r>
          </a:p>
          <a:p xmlns:a="http://schemas.openxmlformats.org/drawingml/2006/main">
            <a:r>
              <a:t>В повседневной работе эти документы читаются вместе с действующим СанПиН. Санитарные требования к сбору и безопасности не исчезли. Предоставленное сравнение «было и стало» относится к проекту нового сводного СанПиН. Его плановая дата первого марта 2027 года не даёт права применять проект сегодня. При этом у постановления 339 на первое марта 2027 уже предусмотрено вступление отдельных положений о федеральном портале Госуслуг. Это разные документы и разные правовые статусы.</a:t>
            </a:r>
          </a:p>
          <a:p xmlns:a="http://schemas.openxmlformats.org/drawingml/2006/main">
            <a:r>
              <a:t/>
            </a:r>
          </a:p>
          <a:p xmlns:a="http://schemas.openxmlformats.org/drawingml/2006/main">
            <a:r>
              <a:t>Источники и статус</a:t>
            </a:r>
          </a:p>
          <a:p xmlns:a="http://schemas.openxmlformats.org/drawingml/2006/main">
            <a:r>
              <a:t>306-ФЗ от 08.08.2024, ст.4</a:t>
            </a:r>
          </a:p>
          <a:p xmlns:a="http://schemas.openxmlformats.org/drawingml/2006/main">
            <a:r>
              <a:t>https://www.consultant.ru/document/cons_doc_LAW_482553/ad890e68b83c920baeae9bb9fdc9b94feb1af0ad/</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Проект СанПиН ID169476, не действующий акт</a:t>
            </a:r>
          </a:p>
          <a:p xmlns:a="http://schemas.openxmlformats.org/drawingml/2006/main">
            <a:r>
              <a:t>https://regulation.gov.ru/projects/169476/</a:t>
            </a:r>
          </a:p>
          <a:p xmlns:a="http://schemas.openxmlformats.org/drawingml/2006/main">
            <a:r>
              <a:t/>
            </a:r>
          </a:p>
          <a:p xmlns:a="http://schemas.openxmlformats.org/drawingml/2006/main">
            <a:r>
              <a:t>Проверка на15.09.2026. Ориентир времени: 1.4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Главное решение принимается по виду отхода. Класс А идёт региональному оператору по ТКО. Для Б, В и той части Г, которая не входит в специальный перечень, действует другой порядок. Есть также федеральный оператор для определённых отходов класса Г и отдельный маршрут радиоактивных отходов класса Д.</a:t>
            </a:r>
          </a:p>
          <a:p xmlns:a="http://schemas.openxmlformats.org/drawingml/2006/main">
            <a:r>
              <a:t>Поэтому фраза «мы нашли одного регионального оператора на все медотходы» требует проверки. Один контрагент может участвовать в нескольких операциях, но каждое право должно иметь основание. Удобство одного договора не объединяет четыре правовых режима.</a:t>
            </a:r>
          </a:p>
          <a:p xmlns:a="http://schemas.openxmlformats.org/drawingml/2006/main">
            <a:r>
              <a:t>Рекомендую составить в ЛПУ короткий перечень собственных потоков: что образуется, к какому классу относится, кому передаётся и где заканчивается обработка. Делать это нужно вместе с эпидемиологом, а для класса Г ещё и со специалистом по экологическим требованиям. Не следует перекладывать классификацию целиком на водителя или менеджера подрядчика.</a:t>
            </a:r>
          </a:p>
          <a:p xmlns:a="http://schemas.openxmlformats.org/drawingml/2006/main">
            <a:r>
              <a:t>Для этой ветви закон сохраняет возможность самостоятельного обезвреживания с соблюдением всех применимых требований. Передача внешнему исполнителю из официальных сведений является другим вариантом. Сам факт реформы не обязывает отказаться от законно работающей собственной установки.</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Распоряжение Правительства РФ от 28.05.2025 № 1354-р</a:t>
            </a:r>
          </a:p>
          <a:p xmlns:a="http://schemas.openxmlformats.org/drawingml/2006/main">
            <a:r>
              <a:t>https://www.consultant.ru/document/cons_doc_LAW_506706/</a:t>
            </a:r>
          </a:p>
          <a:p xmlns:a="http://schemas.openxmlformats.org/drawingml/2006/main">
            <a:r>
              <a:t/>
            </a:r>
          </a:p>
          <a:p xmlns:a="http://schemas.openxmlformats.org/drawingml/2006/main">
            <a:r>
              <a:t>Проверка на15.09.2026. Ориентир времени: 1.6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класса А термин «региональный оператор» имеет установленное значение в законодательстве об отходах производства и потребления. Для Б, В и Г вне специального перечня федеральная норма допускает созданное субъектом государственное предприятие или учреждение, если субъект принял соответствующее решение, либо иных юридических лиц и предпринимателей с опубликованными сведениями.</a:t>
            </a:r>
          </a:p>
          <a:p xmlns:a="http://schemas.openxmlformats.org/drawingml/2006/main">
            <a:r>
              <a:t>Из этой нормы не следует, что во всех регионах появился единственный монопольный оператор медицинских отходов. Нужно посмотреть решение своего субъекта и официальный перечень. Появление организации в перечне само по себе также не даёт бюджетному учреждению основания купить её услуги у единственного поставщика. Способ закупки выбирается по применимому закупочному законодательству.</a:t>
            </a:r>
          </a:p>
          <a:p xmlns:a="http://schemas.openxmlformats.org/drawingml/2006/main">
            <a:r>
              <a:t>Практически это означает следующее: сначала юрист и ответственный за отходы проверяют право и реальную возможность выполнить нужные операции. Затем закупщик оформляет подходящую процедуру. Цвет машины, членство в ассоциации или рекламное слово «региональный» эту проверку не заменяют.</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44-ФЗ, статья 93, основания закупки у единственного поставщика</a:t>
            </a:r>
          </a:p>
          <a:p xmlns:a="http://schemas.openxmlformats.org/drawingml/2006/main">
            <a:r>
              <a:t>https://www.consultant.ru/document/cons_doc_LAW_144624/ab3273e757a9e718cbb3741596bc36eb8138e4f6/</a:t>
            </a:r>
          </a:p>
          <a:p xmlns:a="http://schemas.openxmlformats.org/drawingml/2006/main">
            <a:r>
              <a:t/>
            </a:r>
          </a:p>
          <a:p xmlns:a="http://schemas.openxmlformats.org/drawingml/2006/main">
            <a:r>
              <a:t>Проверка на15.09.2026. Ориентир времени: 1.3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 статье «Кому доверить вывоз медотходов: на что смотреть при выборе оператора» мы обращали внимание на ошибку: нашли компанию в реестре и на этом закончили проверку. Повторю главную мысль: запись в реестре сама по себе не подтверждает добросовестность подрядчика и безопасность его работы.</a:t>
            </a:r>
          </a:p>
          <a:p xmlns:a="http://schemas.openxmlformats.org/drawingml/2006/main">
            <a:r>
              <a:t>Постановление 339 регулирует размещение сведений. Пункт 4 предусматривает проверку их соответствия установленному перечню. Из этого нельзя делать вывод, что государство гарантировало безопасность каждого рейса или подтвердило способность исполнителя обезвредить именно ваш объём. Кроме того, опубликованные записи не удаляют: нужно смотреть сведения об окончании или возобновлении услуг.</a:t>
            </a:r>
          </a:p>
          <a:p xmlns:a="http://schemas.openxmlformats.org/drawingml/2006/main">
            <a:r>
              <a:t>После проверки официального статуса выясните, кто и где выполняет конечную обработку. Подрядчик может законно привлекать другого участника; само отсутствие собственной установки не доказывает нарушение. Но объект и фактический обезвреживатель должны быть известны, а договорная цепочка понятна.</a:t>
            </a:r>
          </a:p>
          <a:p xmlns:a="http://schemas.openxmlformats.org/drawingml/2006/main">
            <a:r>
              <a:t>Запросите подтверждения применимых разрешений и подходящей технологии. Если для операции нужна лицензия по 89-ФЗ, проверьте её объём, включая соответствующие виды отходов. Нельзя автоматически требовать такую лицензию от каждого перевозчика Б и В. Как меру осмотрительности, уточните доступную мощность с учётом загрузки и резерва, производственный контроль и порядок мойки с дезинфекцией транспорта. Ответ «мы в реестре, больше ничего не нужно» эти вопросы не закрывает.</a:t>
            </a:r>
          </a:p>
          <a:p xmlns:a="http://schemas.openxmlformats.org/drawingml/2006/main">
            <a:r>
              <a:t>Настораживают неизвестный объект, противоречия в документах, отказ объяснить обработку и отсутствие конечных актов. Необычно низкая цена тоже требует объяснения, но сама по себе не доказывает недобросовестность. Сохраните письменные ответы и результаты проверки в досье подрядчика. Это рекомендация по осмотрительности; требования закупки устанавливаются по применимому закону, а не по произвольному списку пожеланий.</a:t>
            </a:r>
          </a:p>
          <a:p xmlns:a="http://schemas.openxmlformats.org/drawingml/2006/main">
            <a:r>
              <a:t/>
            </a:r>
          </a:p>
          <a:p xmlns:a="http://schemas.openxmlformats.org/drawingml/2006/main">
            <a:r>
              <a:t>Источники и статус</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СЭАОВ, навигатор по официальным региональным реестрам</a:t>
            </a:r>
          </a:p>
          <a:p xmlns:a="http://schemas.openxmlformats.org/drawingml/2006/main">
            <a:r>
              <a:t>https://ecoalition.ru/regional-registry/</a:t>
            </a:r>
          </a:p>
          <a:p xmlns:a="http://schemas.openxmlformats.org/drawingml/2006/main">
            <a:r>
              <a:t/>
            </a:r>
          </a:p>
          <a:p xmlns:a="http://schemas.openxmlformats.org/drawingml/2006/main">
            <a:r>
              <a:t>44-ФЗ, статья 93, основания закупки у единственного поставщика</a:t>
            </a:r>
          </a:p>
          <a:p xmlns:a="http://schemas.openxmlformats.org/drawingml/2006/main">
            <a:r>
              <a:t>https://www.consultant.ru/document/cons_doc_LAW_144624/ab3273e757a9e718cbb3741596bc36eb8138e4f6/</a:t>
            </a:r>
          </a:p>
          <a:p xmlns:a="http://schemas.openxmlformats.org/drawingml/2006/main">
            <a:r>
              <a:t/>
            </a:r>
          </a:p>
          <a:p xmlns:a="http://schemas.openxmlformats.org/drawingml/2006/main">
            <a:r>
              <a:t>Проверка на15.09.2026. Ориентир времени: 2.4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Отсутствие работающей страницы на сайте региона создаёт настоящую проблему. Однако в проверенных федеральных актах нет общего разрешения игнорировать требования до конца года или до появления удобного сайта. Скриншот ошибки помогает подтвердить обращение за информацией, но сам по себе не разрешает передачу неподходящему лицу.</a:t>
            </a:r>
          </a:p>
          <a:p xmlns:a="http://schemas.openxmlformats.org/drawingml/2006/main">
            <a:r>
              <a:t>Руководителю нужны письменный ответ уполномоченного органа о статусе исполнителя и подтверждения от самого исполнителя. Одновременно следует проверить резервный маршрут. Если услуги заканчиваются или меняется объект, это повод пересмотреть организацию вывоза заранее.</a:t>
            </a:r>
          </a:p>
          <a:p xmlns:a="http://schemas.openxmlformats.org/drawingml/2006/main">
            <a:r>
              <a:t>Прежний договор не прекращается автоматически только из-за первого сентября. Но последующее исполнение должно соответствовать обязательным требованиям. Поэтому проверьте договор и приложения: кто забирает отходы, куда везёт, что делает с ними и какие документы возвращает. Нельзя обещать сотрудникам, что старая подпись освобождает от новых правил. Если вывоз срывается, вопрос немедленно передаётся руководителю и эпидемиологу, а не остаётся на единственной медсестре.</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Проверка на15.09.2026. Ориентир времени: 1.5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Эти два слова похожи, но описывают разные задачи. Обеззараживание устраняет эпидемиологическую опасность. Обезвреживание снижает вредное воздействие отходов за счёт изменения их массы, состава или свойств. В определённых случаях обеззараживание может происходить в процессе обезвреживания. Закон это допускает с соблюдением санитарного порядка.</a:t>
            </a:r>
          </a:p>
          <a:p xmlns:a="http://schemas.openxmlformats.org/drawingml/2006/main">
            <a:r>
              <a:t>Для ЛПУ важно знать, какие стадии действительно выполнены. Запись об обработке дезсредством не равна доказательству конечного обезвреживания. А наличие установки ещё не подтверждает подходящий режим и производственный контроль.</a:t>
            </a:r>
          </a:p>
          <a:p xmlns:a="http://schemas.openxmlformats.org/drawingml/2006/main">
            <a:r>
              <a:t>Отдельно запомните: после обеззараживания Б и В не становятся классом А автоматически. Закон прямо отделяет их от потока А, передаваемого регоператору ТКО. Дальнейшее обращение после обезвреживания и необходимой паспортизации регулируется законодательством об отходах производства и потребления. Поэтому поручение «обеззаразили, выбросьте в обычный контейнер» не может быть универсальной рабочей инструкцией.</a:t>
            </a:r>
          </a:p>
          <a:p xmlns:a="http://schemas.openxmlformats.org/drawingml/2006/main">
            <a:r>
              <a:t>При одновременной термической обработке запросите подтверждение эффективности технологии и производственного контроля. На сайте ассоциации опубликовано письмо Роспотребнадзора от 1 сентября 2026 года № 09-12420-2026-40 о ежегодном микробиологическом контроле и методике исследования зольного остатка. Это ответ по конкретной установке, а не разрешение использовать любую печь. Контроль организует сторона, выполняющая обработку.</a:t>
            </a:r>
          </a:p>
          <a:p xmlns:a="http://schemas.openxmlformats.org/drawingml/2006/main">
            <a:r>
              <a:t>Предусмотренное схемой обеззараживание в отделении сохраняется: соблюдайте режим, экспозицию и записи. Договор с исполнителем сам по себе не отменяет эту работу.</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СЭАОВ, письмо РПН об одновременном обеззараживании и обезвреживании</a:t>
            </a:r>
          </a:p>
          <a:p xmlns:a="http://schemas.openxmlformats.org/drawingml/2006/main">
            <a:r>
              <a:t>https://ecoalition.ru/news/deyatelnost/polucheno-razyasnenie-rospotrebnadzora-o-tom-kak-imenno-ustanovit-chto-pri-obezvrezhivanii-medothodov-odnovremenno-proizvedeno-obezzarazhivanie/</a:t>
            </a:r>
          </a:p>
          <a:p xmlns:a="http://schemas.openxmlformats.org/drawingml/2006/main">
            <a:r>
              <a:t/>
            </a:r>
          </a:p>
          <a:p xmlns:a="http://schemas.openxmlformats.org/drawingml/2006/main">
            <a:r>
              <a:t>Проверка на15.09.2026. Ориентир времени: 1.5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Федеральный закон допускает вывоз необеззараженного Б для последующего обеззараживания в случаях и порядке санитарных правил. Это условное разрешение. Действующий пункт 174 связан с организацией участка и централизованной системы. Пункт 181 регулирует только перемещение из удалённых подразделений в медицинскую организацию в специальных одноразовых контейнерах. Он не является самостоятельным разрешением на вывоз внешнему подрядчику. Обычный договор с частной компанией ещё не доказывает соблюдение этих условий.</a:t>
            </a:r>
          </a:p>
          <a:p xmlns:a="http://schemas.openxmlformats.org/drawingml/2006/main">
            <a:r>
              <a:t>Есть и документальная трудность: пункт 7 постановления 506 требует документ о проведённом обеззараживании. Нельзя решать её фиктивным актом или одной фразой «на обеззараживание». Нужно документировать законное основание конкретного маршрута, реальное состояние отходов и последующую обработку. Для спорной схемы следует получить письменную позицию санитарного надзора.</a:t>
            </a:r>
          </a:p>
          <a:p xmlns:a="http://schemas.openxmlformats.org/drawingml/2006/main">
            <a:r>
              <a:t>Практическая последовательность: эпидемиолог определяет применимый случай СанПиН, юрист проверяет договор и документы, ответственный проверяет получателя и объект. Если соответствие исключению не установлено, организуют обеззараживание до вывоза. Это позволяет дать сотруднику ясное действие и не заставляет его самостоятельно толковать коллизию у машины.</a:t>
            </a:r>
          </a:p>
          <a:p xmlns:a="http://schemas.openxmlformats.org/drawingml/2006/main">
            <a:r>
              <a:t>Сотрудник на выдаче следует заранее утверждённой схеме. Решение изменить маршрут или способ обработки принимает ответственное руководство с эпидемиологом до передачи, а не медсестра возле приехавшей машины.</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Проверка на15.09.2026. Ориентир времени: 1.9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Нельзя переносить условное разрешение для Б на класс В. Вывоз необеззараженного В запрещён. Действующий пункт 183 СанПиН отдельно охватывает перечисленные там отходы Б, загрязнённые или потенциально загрязнённые мокротой пациентов с туберкулёзом, включая соответствующие фтизиатрические и лабораторные потоки.</a:t>
            </a:r>
          </a:p>
          <a:p xmlns:a="http://schemas.openxmlformats.org/drawingml/2006/main">
            <a:r>
              <a:t>Для этих отходов решение о способе обработки принимает эпидемиолог по санитарным требованиям. Недостаточно заверения подрядчика, что на его площадке высокая температура. До момента допустимой передачи должны быть выполнены требования к обеззараживанию на месте.</a:t>
            </a:r>
          </a:p>
          <a:p xmlns:a="http://schemas.openxmlformats.org/drawingml/2006/main">
            <a:r>
              <a:t>Полезно отдельно проверить инструкцию туберкулёзного подразделения и лаборатории. Если во всём учреждении используется одна общая фраза «весь Б вывозится без обработки», она не учитывает специальный запрет. И наоборот, нельзя менять класс всех отходов подразделения только по его названию: классифицируется конкретный поток. Отдельная проверка этой инструкции важнее формального переписывания всех документов сразу.</a:t>
            </a:r>
          </a:p>
          <a:p xmlns:a="http://schemas.openxmlformats.org/drawingml/2006/main">
            <a:r>
              <a:t>Для класса В пункт 183 требует физические методы обеззараживания. Химические методы допускаются лишь для перечисленных там случаев: пищевых отходов, выделений больных и первичных противоэпидемических мероприятий в очагах.</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Проверка на15.09.2026. Ориентир времени: 1.2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Постановление 506 даёт очень прикладной порядок. До начала перевозки исполнитель предоставляет список ответственных лиц, а также автомобилей с марками и государственными номерами. Поэтому в учреждении должен быть доступный сотруднику актуальный список, а не только договор в кабинете закупщика.</a:t>
            </a:r>
          </a:p>
          <a:p xmlns:a="http://schemas.openxmlformats.org/drawingml/2006/main">
            <a:r>
              <a:t>Перед передачей проверяется упаковка и маркировка. Перевозчик тоже обязан провести визуальный осмотр. Документы перевозки должны показывать класс отходов и место нахождения объекта обезвреживания. Для уже обеззараженного потока нужен документ о проведённом обеззараживании с подписью заказчика и количеством отходов.</a:t>
            </a:r>
          </a:p>
          <a:p xmlns:a="http://schemas.openxmlformats.org/drawingml/2006/main">
            <a:r>
              <a:t>Если меняется водитель, исполнитель заранее обновляет сведения. Передача лицу, которого нет в списке, запрещена пунктом 12. Сотруднику нужен понятный телефон для согласования и порядок действий. Фраза «он всегда ездил вместо коллеги» не заменяет включение в список. Эти сведения удобно держать вместе с инструкцией передачи, чтобы процедура работала и при замене дежурного сотрудника ЛПУ.</a:t>
            </a:r>
          </a:p>
          <a:p xmlns:a="http://schemas.openxmlformats.org/drawingml/2006/main">
            <a:r>
              <a:t>В инструкции учреждения заранее укажите, каким документом подтверждается личность приехавшего лица и кто вправе подписывать передачу от ЛПУ, включая ночную смену. Это организационная мера для выполнения проверки, а не новый универсальный перечень документов из постановления.</a:t>
            </a:r>
          </a:p>
          <a:p xmlns:a="http://schemas.openxmlformats.org/drawingml/2006/main">
            <a:r>
              <a:t/>
            </a:r>
          </a:p>
          <a:p xmlns:a="http://schemas.openxmlformats.org/drawingml/2006/main">
            <a:r>
              <a:t>Источники и статус</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Проверка на15.09.2026. Ориентир времени: 1.4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Количество определяют в присутствии представителя заказчика. Используется оборудование исполнителя или имеющееся в учреждении. Затем оформляется двусторонний документ передачи. Не подписывайте заранее незаполненные строки о количестве.</a:t>
            </a:r>
          </a:p>
          <a:p xmlns:a="http://schemas.openxmlformats.org/drawingml/2006/main">
            <a:r>
              <a:t>Если повреждение упаковки или маркировки нельзя устранить немедленно, стороны составляют акт о нарушениях. Отходы транспортируют после устранения. Порядок должен учитывать безопасность: сотрудник не должен перекладывать опасное содержимое вручную ради ускорения рейса.</a:t>
            </a:r>
          </a:p>
          <a:p xmlns:a="http://schemas.openxmlformats.org/drawingml/2006/main">
            <a:r>
              <a:t>После вывоза наступает отдельная контрольная точка. Исполнитель по обезвреживанию представляет акт не позднее 30 календарных дней после окончания месяца вывоза. Например, по сентябрьским вывозам предельный срок по этой норме приходится на 30 октября. Это срок по общему правилу, договор может предусматривать более раннее получение.</a:t>
            </a:r>
          </a:p>
          <a:p xmlns:a="http://schemas.openxmlformats.org/drawingml/2006/main">
            <a:r>
              <a:t>Исключение относится к компании, которая оказывает только перевозку. Тогда в договорной цепочке нужно отдельно обеспечить документ от фактического обезвреживателя. Подписанный акт вывоза подтверждает передачу, но сам не доказывает, что отходы обезвредили.</a:t>
            </a:r>
          </a:p>
          <a:p xmlns:a="http://schemas.openxmlformats.org/drawingml/2006/main">
            <a:r>
              <a:t>При рассыпании персонал ЛПУ действует по аварийной инструкции: использует предусмотренные СИЗ и инвентарь, собирает отходы в надлежащую упаковку, затем обрабатывает загрязнённую поверхность. Подписание акта не заменяет этих действий.</a:t>
            </a:r>
          </a:p>
          <a:p xmlns:a="http://schemas.openxmlformats.org/drawingml/2006/main">
            <a:r>
              <a:t>Запись исполнителя в реестре не заменяет доказательства оказанной услуги. При приёмке проверяйте, какую операцию подтверждает документ и соответствует ли она договору. Для исполнителя только перевозки не приписывайте акту передачи значение акта обезвреживания. Несоответствие нужно разобрать и устранить, а не закрывать подписью ради срока оплаты.</a:t>
            </a:r>
          </a:p>
          <a:p xmlns:a="http://schemas.openxmlformats.org/drawingml/2006/main">
            <a:r>
              <a:t/>
            </a:r>
          </a:p>
          <a:p xmlns:a="http://schemas.openxmlformats.org/drawingml/2006/main">
            <a:r>
              <a:t>Источники и статус</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Проверка на15.09.2026. Ориентир времени: 1.6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Постановление 624 устанавливает учёт количества медицинских отходов в тоннах независимо от класса. Оно допускает фактический и расчётный методы. Поэтому новое правило не означает, что каждое учреждение обязательно покупает собственные весы и взвешивает каждый пакет ежедневно.</a:t>
            </a:r>
          </a:p>
          <a:p xmlns:a="http://schemas.openxmlformats.org/drawingml/2006/main">
            <a:r>
              <a:t>Однако расчёт должен иметь основание. Средняя плотность конкретного класса определяется через измеренную массу отходов в контейнере и его объём. Затем её можно использовать для перевода объёма в массу. Универсального правила «литр равен килограмму» нет. Если подрядчик учитывает кубометры, заранее согласуйте документы, позволяющие получить обоснованную массу.</a:t>
            </a:r>
          </a:p>
          <a:p xmlns:a="http://schemas.openxmlformats.org/drawingml/2006/main">
            <a:r>
              <a:t>В своде важны остатки на начало и конец, образование, приём от других лиц и передача. Обеззараживание своей партии не означает, что в учреждении образовалась ещё одна такая же партия отходов. Не удваивайте образование, складывая стадии обработки.</a:t>
            </a:r>
          </a:p>
          <a:p xmlns:a="http://schemas.openxmlformats.org/drawingml/2006/main">
            <a:r>
              <a:t>Рабочая рекомендация: назначить ответственного за свод и периодически сверять журнал с документами передачи и актами. При переводе килограммов в тонны делите на тысячу. Метод и исходные измерения следует сохранить.</a:t>
            </a:r>
          </a:p>
          <a:p xmlns:a="http://schemas.openxmlformats.org/drawingml/2006/main">
            <a:r>
              <a:t>Не нужно заставлять сотрудника у каждого пакета считать десятичные доли тонны. Сохраните исходные измерения и реквизиты, предусмотренные рабочими журналами. Обоснованный перевод выполняет ответственный за сводный учёт. Это способ организации работы, а требование учитывать количество в тоннах остаётся обязательным.</a:t>
            </a:r>
          </a:p>
          <a:p xmlns:a="http://schemas.openxmlformats.org/drawingml/2006/main">
            <a:r>
              <a:t/>
            </a:r>
          </a:p>
          <a:p xmlns:a="http://schemas.openxmlformats.org/drawingml/2006/main">
            <a:r>
              <a:t>Источники и статус</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Проверка на15.09.2026. Ориентир времени: 1.6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Новый порядок учёта и статистическая отчётность связаны, но это не одна и та же обязанность. Постановление 624 устанавливает календарный год как отчётный период и отсылает к форме федерального статистического наблюдения. Само оно не вводит ежемесячную отправку отчёта и не устанавливает отдельную дату сдачи.</a:t>
            </a:r>
          </a:p>
          <a:p xmlns:a="http://schemas.openxmlformats.org/drawingml/2006/main">
            <a:r>
              <a:t>Форма 2-Медотходы по приказу Росстата № 993 применялась ещё до реформы и продолжает действовать на дату проверки. По действующей на дату проверки форме отчёт за 2026 год представляют к 1 февраля 2027 года в территориальный Роспотребнадзор. Перед сдачей проверяют изменения формы и региональный канал. Исключение для малого и среднего бизнеса действует только при образовании исключительно класса А менее 100 килограммов за год. Упрощённая система налогообложения сама по себе не освобождает от отчёта. Не переносите старый адрес электронной почты другого региона в свою инструкцию.</a:t>
            </a:r>
          </a:p>
          <a:p xmlns:a="http://schemas.openxmlformats.org/drawingml/2006/main">
            <a:r>
              <a:t>Что обновить уже сейчас? Схему обращения, распределение обязанностей, порядок передачи и получения документов, а также способ сводного учёта. Санитарные журналы не следует отменять на основании проекта нового СанПиН. Особенно опасно исключить класс А из внутреннего учёта только потому, что он не упомянут в проектном пункте о журналах. В действующем 624 учёт охватывает все классы, а после передачи А регоператору применяется соответствующий режим 89-ФЗ.</a:t>
            </a:r>
          </a:p>
          <a:p xmlns:a="http://schemas.openxmlformats.org/drawingml/2006/main">
            <a:r>
              <a:t/>
            </a:r>
          </a:p>
          <a:p xmlns:a="http://schemas.openxmlformats.org/drawingml/2006/main">
            <a:r>
              <a:t>Источники и статус</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Росстат, приказ от 30.12.2022 № 993, форма 2-Медотходы и срок</a:t>
            </a:r>
          </a:p>
          <a:p xmlns:a="http://schemas.openxmlformats.org/drawingml/2006/main">
            <a:r>
              <a:t>https://www.consultant.ru/document/cons_doc_LAW_436730/c88f13e6e4f6d5f110118fc5bc110118fac66d75/</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Проверка на15.09.2026. Ориентир времени: 1.2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Класс Г неоднороден. Специальный перечень 1354-р охватывает определённые группы и только виды отходов I–II классов опасности. Попадание в него проверяют по составу и конкретному виду отхода. Нельзя сказать, что все лекарства нужно сдавать ФЭО или что любой лабораторный реактив автоматически относится ко второму классу опасности.</a:t>
            </a:r>
          </a:p>
          <a:p xmlns:a="http://schemas.openxmlformats.org/drawingml/2006/main">
            <a:r>
              <a:t>Для перечневого потока требуется паспортизация, а в предусмотренных случаях обеззараживание, затем передача федеральному оператору. Для остального медицинского Г действует другая ветвь статьи 22.1. Разрешения проверяют по реальной операции и свойствам отходов.</a:t>
            </a:r>
          </a:p>
          <a:p xmlns:a="http://schemas.openxmlformats.org/drawingml/2006/main">
            <a:r>
              <a:t>Лекарственные средства имеют дополнительное регулирование. Для препаратов, подпадающих под действующее в сентябре постановление 1447, организация уничтожения должна иметь предусмотренную лицензию, а акт содержит сведения о препаратах и оформляется по специальному порядку. Наркотические, психотропные и радиофармацевтические препараты требуют отдельной проверки: правила 1447 не охватывают их как обычный случай.</a:t>
            </a:r>
          </a:p>
          <a:p xmlns:a="http://schemas.openxmlformats.org/drawingml/2006/main">
            <a:r>
              <a:t>В учреждении стоит отдельно пройти по аптеке и лаборатории. Здесь общий договор на «медотходы Г» чаще всего скрывает разные обязанности.</a:t>
            </a:r>
          </a:p>
          <a:p xmlns:a="http://schemas.openxmlformats.org/drawingml/2006/main">
            <a:r>
              <a:t>Как рабочую меру, отдельно фиксируйте наименования и серии списываемых препаратов до передачи. Обезличенное смешивание не должно лишить учреждение возможности составить специальный акт уничтожения.</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Распоряжение Правительства РФ от 28.05.2025 № 1354-р</a:t>
            </a:r>
          </a:p>
          <a:p xmlns:a="http://schemas.openxmlformats.org/drawingml/2006/main">
            <a:r>
              <a:t>https://www.consultant.ru/document/cons_doc_LAW_506706/</a:t>
            </a:r>
          </a:p>
          <a:p xmlns:a="http://schemas.openxmlformats.org/drawingml/2006/main">
            <a:r>
              <a:t/>
            </a:r>
          </a:p>
          <a:p xmlns:a="http://schemas.openxmlformats.org/drawingml/2006/main">
            <a:r>
              <a:t>ПП РФ от 15.09.2020 № 1447, действующий в сентябре 2026 порядок</a:t>
            </a:r>
          </a:p>
          <a:p xmlns:a="http://schemas.openxmlformats.org/drawingml/2006/main">
            <a:r>
              <a:t>https://www.roszdravnadzor.gov.ru/spec/drugs/destruction/documents/69329</a:t>
            </a:r>
          </a:p>
          <a:p xmlns:a="http://schemas.openxmlformats.org/drawingml/2006/main">
            <a:r>
              <a:t/>
            </a:r>
          </a:p>
          <a:p xmlns:a="http://schemas.openxmlformats.org/drawingml/2006/main">
            <a:r>
              <a:t>Проверка на15.09.2026. Ориентир времени: 1.6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С 1 сентября 2026 года для транспортных накладных действует электронная форма с установленными исключениями для бумаги. Сначала нужно определить, возникает ли обязанность оформить транспортную накладную по конкретной договорной модели.</a:t>
            </a:r>
          </a:p>
          <a:p xmlns:a="http://schemas.openxmlformats.org/drawingml/2006/main">
            <a:r>
              <a:t>На сайте ассоциации опубликовано письмо Минздрава от второго сентября 2026 года с учётом позиции Минтранса. Оно рассматривает ситуацию, когда транспортирование входит в комплекс услуг и отдельный договор перевозки не заключается, а лицо использует транспорт как собственник или владелец. В описанной ситуации ведомства не усматривают основания для транспортной накладной и указывают на путевой лист.</a:t>
            </a:r>
          </a:p>
          <a:p xmlns:a="http://schemas.openxmlformats.org/drawingml/2006/main">
            <a:r>
              <a:t>Это адресное разъяснение, не нормативный акт. В самом письме Минздрав оговаривает отсутствие полномочий на официальное толкование законодательства. Оно не отменяет транспортное законодательство и не означает, что всем достаточно переименовать договор в комплексный. Если оператор привлекает отдельного перевозчика, нужно разбирать договорную цепочку и требования к документам именно этой перевозки.</a:t>
            </a:r>
          </a:p>
          <a:p xmlns:a="http://schemas.openxmlformats.org/drawingml/2006/main">
            <a:r>
              <a:t>Для сотрудника ЛПУ рецепт простой: модель документов заранее согласуют юрист и исполнитель. При выдаче отходов сотрудник пользуется утверждённым порядком. Путевой лист не заменяет двусторонний документ передачи и подтверждение обезвреживания. А электронная форма документа сама по себе не доказывает, что подрядчик законно работает с нужным классом отходов.</a:t>
            </a:r>
          </a:p>
          <a:p xmlns:a="http://schemas.openxmlformats.org/drawingml/2006/main">
            <a:r>
              <a:t/>
            </a:r>
          </a:p>
          <a:p xmlns:a="http://schemas.openxmlformats.org/drawingml/2006/main">
            <a:r>
              <a:t>Источники и статус</a:t>
            </a:r>
          </a:p>
          <a:p xmlns:a="http://schemas.openxmlformats.org/drawingml/2006/main">
            <a:r>
              <a:t>СЭАОВ, сканы письма Минздрава от 02.09.2026 № 30-5/3602 об ЭТРН</a:t>
            </a:r>
          </a:p>
          <a:p xmlns:a="http://schemas.openxmlformats.org/drawingml/2006/main">
            <a:r>
              <a:t>https://ecoalition.ru/news/deyatelnost/polucheno-razyasnenie-minzdrava-o-tom-v-kakih-sluchayah-operatory-mediczinskih-othodov-ne-dolzhny-oformlyat-elektronnye-transportnye-nakladnye-etrn/</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Минтранс, ЭТРН и путевые листы, действующие разъяснения</a:t>
            </a:r>
          </a:p>
          <a:p xmlns:a="http://schemas.openxmlformats.org/drawingml/2006/main">
            <a:r>
              <a:t>https://mintrans.gov.ru/activities/376/453/455</a:t>
            </a:r>
          </a:p>
          <a:p xmlns:a="http://schemas.openxmlformats.org/drawingml/2006/main">
            <a:r>
              <a:t/>
            </a:r>
          </a:p>
          <a:p xmlns:a="http://schemas.openxmlformats.org/drawingml/2006/main">
            <a:r>
              <a:t>Проверка на15.09.2026. Ориентир времени: 1.3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Отказ водителя, поломка машины или прекращение работы объекта не отменяют санитарных требований. В такой ситуации важно не терять время на устные обещания. Ответственный фиксирует причину и фактическое количество отходов. Эпидемиолог оценивает допустимое время хранения и состояние места накопления. Руководитель организует решение с действующим или резервным исполнителем.</a:t>
            </a:r>
          </a:p>
          <a:p xmlns:a="http://schemas.openxmlformats.org/drawingml/2006/main">
            <a:r>
              <a:t>Нельзя продлевать сроки хранения просто потому, что подрядчик обещал приехать завтра. Нельзя смешивать потоки или оставлять повреждённую тару до следующего рейса. Устранение аварийной ситуации проводится по инструкции с предусмотренными средствами защиты и обеззараживания.</a:t>
            </a:r>
          </a:p>
          <a:p xmlns:a="http://schemas.openxmlformats.org/drawingml/2006/main">
            <a:r>
              <a:t>Поэтому резервный вариант должен появиться до аварии: проверенный исполнитель, понятный контакт, возможный график и договорный порядок. Для публичного ЛПУ способ закупки при срочной потребности отдельно оценивает контрактная служба. Сам срыв вывоза не является автоматическим разрешением обойти закупочные правила. Это организационная рекомендация, которая помогает выполнить действующие обязанности.</a:t>
            </a:r>
          </a:p>
          <a:p xmlns:a="http://schemas.openxmlformats.org/drawingml/2006/main">
            <a:r>
              <a:t>Для разрешённого накопления необеззараженного Б свыше 24 часов пункт 201 предусматривает холодильное оборудование: до 7 суток в холодильном шкафу либо до одного месяца в морозильной камере, считая с начала накопления. Эти сроки не отменяют запретов для В и специального туберкулёзного Б. Охлаждение не является обеззараживанием.</a:t>
            </a:r>
          </a:p>
          <a:p xmlns:a="http://schemas.openxmlformats.org/drawingml/2006/main">
            <a:r>
              <a:t/>
            </a:r>
          </a:p>
          <a:p xmlns:a="http://schemas.openxmlformats.org/drawingml/2006/main">
            <a:r>
              <a:t>Источники и статус</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44-ФЗ, статья 93, основания закупки у единственного поставщика</a:t>
            </a:r>
          </a:p>
          <a:p xmlns:a="http://schemas.openxmlformats.org/drawingml/2006/main">
            <a:r>
              <a:t>https://www.consultant.ru/document/cons_doc_LAW_144624/ab3273e757a9e718cbb3741596bc36eb8138e4f6/</a:t>
            </a:r>
          </a:p>
          <a:p xmlns:a="http://schemas.openxmlformats.org/drawingml/2006/main">
            <a:r>
              <a:t/>
            </a:r>
          </a:p>
          <a:p xmlns:a="http://schemas.openxmlformats.org/drawingml/2006/main">
            <a:r>
              <a:t>Проверка на15.09.2026. Ориентир времени: 1.1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Предлагаю после выступления начать с одного фактического рейса. Возьмите договор, запись официального перечня, документы передачи и акт обезвреживания за тот же период. Проверьте, совпадают ли участники, класс отходов, количество и объект. Если конец цепочки не виден, это и есть первая задача для исправления.</a:t>
            </a:r>
          </a:p>
          <a:p xmlns:a="http://schemas.openxmlformats.org/drawingml/2006/main">
            <a:r>
              <a:t>Затем пройдите вместе с сотрудником место накопления. Может ли он проверить приехавшего человека? Знает ли, кому сообщить о нарушении? Доступны ли ему упаковка и утверждённая инструкция? Такой проход показывает больше, чем новый приказ, который никто не видел.</a:t>
            </a:r>
          </a:p>
          <a:p xmlns:a="http://schemas.openxmlformats.org/drawingml/2006/main">
            <a:r>
              <a:t>Наша ассоциация собирает региональные ссылки и публикует ответы ведомств. Пользуйтесь ими как навигацией и материалом для разбора, проверяя дату и правовой статус. Когда нормы не согласованы, мы должны называть проблему точно и фиксировать применимое основание. Сотрудник ЛПУ должен получить конкретное безопасное действие, а не обязанность угадать правильное толкование.</a:t>
            </a:r>
          </a:p>
          <a:p xmlns:a="http://schemas.openxmlformats.org/drawingml/2006/main">
            <a:r>
              <a:t>И главный вывод: реестр является началом проверки подрядчика. Её результатом должно стать понимание, куда попадут наши отходы, кто безопасно выполнит необходимые операции и какими документами подтвердит результат. Одной найденной строки для этого недостаточно.</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СЭАОВ, навигатор по официальным региональным реестрам</a:t>
            </a:r>
          </a:p>
          <a:p xmlns:a="http://schemas.openxmlformats.org/drawingml/2006/main">
            <a:r>
              <a:t>https://ecoalition.ru/regional-registry/</a:t>
            </a:r>
          </a:p>
          <a:p xmlns:a="http://schemas.openxmlformats.org/drawingml/2006/main">
            <a:r>
              <a:t/>
            </a:r>
          </a:p>
          <a:p xmlns:a="http://schemas.openxmlformats.org/drawingml/2006/main">
            <a:r>
              <a:t>Проверка на15.09.2026. Ориентир времени: 1.2 мин.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Коллеги, теперь вопросы. Чтобы ответ был полезным, начните с класса отходов и того, обработаны ли они. Затем назовите, что делает исполнитель: только перевозит, обеззараживает или обезвреживает. Для вопроса о реестре нужен регион, а для документов нужно понимать договорную модель. Если вопрос требует изучения конкретного договора или санитарной схемы, обозначим, какой документ нужно проверить, и не будем выдавать догадку за готовое правовое решение.</a:t>
            </a:r>
          </a:p>
          <a:p xmlns:a="http://schemas.openxmlformats.org/drawingml/2006/main">
            <a:r>
              <a:t/>
            </a:r>
          </a:p>
          <a:p xmlns:a="http://schemas.openxmlformats.org/drawingml/2006/main">
            <a:r>
              <a:t>Источники и статус</a:t>
            </a:r>
          </a:p>
          <a:p xmlns:a="http://schemas.openxmlformats.org/drawingml/2006/main">
            <a:r>
              <a:t>СЭАОВ, навигатор по официальным региональным реестрам</a:t>
            </a:r>
          </a:p>
          <a:p xmlns:a="http://schemas.openxmlformats.org/drawingml/2006/main">
            <a:r>
              <a:t>https://ecoalition.ru/regional-registry/</a:t>
            </a:r>
          </a:p>
          <a:p xmlns:a="http://schemas.openxmlformats.org/drawingml/2006/main">
            <a:r>
              <a:t/>
            </a:r>
          </a:p>
          <a:p xmlns:a="http://schemas.openxmlformats.org/drawingml/2006/main">
            <a:r>
              <a:t>Проверка на15.09.2026. Резервный материал / вопросы.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Ответ на вопрос «Что дописать в договор?». Это рекомендуемые разделы для проверки, а не утверждённая типовая форма. Нужно охватить все фактические стадии и исполнителей. По акту обезвреживания учитывайте исключение для перевозчика без обезвреживания. Привлечение третьего лица не должно делать конечную площадку неизвестной для заказчика. Изменение действующего государственного контракта проверяется отдельно по допустимым основаниям.</a:t>
            </a:r>
          </a:p>
          <a:p xmlns:a="http://schemas.openxmlformats.org/drawingml/2006/main">
            <a:r>
              <a:t>В договоре полезно закрепить предоставление и обновление сведений об объекте и участниках цепочки, уведомление об изменениях и порядок получения подтверждений обработки. Проверка не заканчивается датой заключения договора.</a:t>
            </a:r>
          </a:p>
          <a:p xmlns:a="http://schemas.openxmlformats.org/drawingml/2006/main">
            <a:r>
              <a:t/>
            </a:r>
          </a:p>
          <a:p xmlns:a="http://schemas.openxmlformats.org/drawingml/2006/main">
            <a:r>
              <a:t>Источники и статус</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Проверка на15.09.2026. Резервный материал / вопросы.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ответа на вопрос о едином акте. Функции документов различаются. Возможность объединения сведений в форме нужно оценивать по составу обязательных реквизитов, моменту операции и подписям. Одно название «акт выполненных работ» не доказывает, что все необходимые сведения есть. Для лекарств по 1447 дополнительно действует специальный акт уничтожения и его сроки.</a:t>
            </a:r>
          </a:p>
          <a:p xmlns:a="http://schemas.openxmlformats.org/drawingml/2006/main">
            <a:r>
              <a:t/>
            </a:r>
          </a:p>
          <a:p xmlns:a="http://schemas.openxmlformats.org/drawingml/2006/main">
            <a:r>
              <a:t>Источники и статус</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ПП РФ от 15.09.2020 № 1447, действующий в сентябре 2026 порядок</a:t>
            </a:r>
          </a:p>
          <a:p xmlns:a="http://schemas.openxmlformats.org/drawingml/2006/main">
            <a:r>
              <a:t>https://www.roszdravnadzor.gov.ru/spec/drugs/destruction/documents/69329</a:t>
            </a:r>
          </a:p>
          <a:p xmlns:a="http://schemas.openxmlformats.org/drawingml/2006/main">
            <a:r>
              <a:t/>
            </a:r>
          </a:p>
          <a:p xmlns:a="http://schemas.openxmlformats.org/drawingml/2006/main">
            <a:r>
              <a:t>Проверка на15.09.2026. Резервный материал / вопросы.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Сравнение полезно для подготовки к возможным изменениям и для предложений ассоциации. Но его фразы об отсутствии двойного учёта А, отсутствии методик или свободном вывозе Б нельзя использовать как самостоятельные действующие основания. Дополнительная поправка к сравнению: в действующем СанПиН производственный контроль содержится также в пункте 210; описание раздела только как 157–209 неполно. Нумерация 22.1 относится к 52-ФЗ, введённой законом 306-ФЗ. Плановая дата может измениться вместе с текстом проекта. Ещё одна существенная поправка: автономная вентиляция и запрет размещения участка в составе медицинских подразделений с указанным исключением уже содержатся в действующем пункте 211. Их нельзя подавать как впервые вводимое требование проекта.</a:t>
            </a:r>
          </a:p>
          <a:p xmlns:a="http://schemas.openxmlformats.org/drawingml/2006/main">
            <a:r>
              <a:t/>
            </a:r>
          </a:p>
          <a:p xmlns:a="http://schemas.openxmlformats.org/drawingml/2006/main">
            <a:r>
              <a:t>Источники и статус</a:t>
            </a:r>
          </a:p>
          <a:p xmlns:a="http://schemas.openxmlformats.org/drawingml/2006/main">
            <a:r>
              <a:t>Проект СанПиН ID169476, не действующий акт</a:t>
            </a:r>
          </a:p>
          <a:p xmlns:a="http://schemas.openxmlformats.org/drawingml/2006/main">
            <a:r>
              <a:t>https://regulation.gov.ru/projects/169476/</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Проверка на15.09.2026. Резервный материал / вопросы.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Проверка подготовлена по состоянию на 15.09.2026. Ссылки на конкретные документы приведены в заметках к каждому слайду и в тексте доклада. Часть официальных сканов портала правовой информации не загрузилась даже через российский канал; использованы прочитанные текстовые копии правовых баз. Это не проверка конкретного контрагента или всех региональных реестров. Перед фактическим мероприятием следует уточнить его дату и изменения после даты этой проверки.</a:t>
            </a:r>
          </a:p>
          <a:p xmlns:a="http://schemas.openxmlformats.org/drawingml/2006/main">
            <a:r>
              <a:t/>
            </a:r>
          </a:p>
          <a:p xmlns:a="http://schemas.openxmlformats.org/drawingml/2006/main">
            <a:r>
              <a:t>Источники и статус</a:t>
            </a:r>
          </a:p>
          <a:p xmlns:a="http://schemas.openxmlformats.org/drawingml/2006/main">
            <a:r>
              <a:t>52-ФЗ, ст. 22.1, действующая редакция</a:t>
            </a:r>
          </a:p>
          <a:p xmlns:a="http://schemas.openxmlformats.org/drawingml/2006/main">
            <a:r>
              <a:t>https://www.consultant.ru/document/cons_doc_LAW_22481/bb251b16f094bbd5b7af00883101bf6a804ff6d8/</a:t>
            </a:r>
          </a:p>
          <a:p xmlns:a="http://schemas.openxmlformats.org/drawingml/2006/main">
            <a:r>
              <a:t/>
            </a:r>
          </a:p>
          <a:p xmlns:a="http://schemas.openxmlformats.org/drawingml/2006/main">
            <a:r>
              <a:t>306-ФЗ от 08.08.2024, ст.4</a:t>
            </a:r>
          </a:p>
          <a:p xmlns:a="http://schemas.openxmlformats.org/drawingml/2006/main">
            <a:r>
              <a:t>https://www.consultant.ru/document/cons_doc_LAW_482553/ad890e68b83c920baeae9bb9fdc9b94feb1af0ad/</a:t>
            </a:r>
          </a:p>
          <a:p xmlns:a="http://schemas.openxmlformats.org/drawingml/2006/main">
            <a:r>
              <a:t/>
            </a:r>
          </a:p>
          <a:p xmlns:a="http://schemas.openxmlformats.org/drawingml/2006/main">
            <a:r>
              <a:t>ПП РФ от 28.03.2026 № 339, правила и приложение</a:t>
            </a:r>
          </a:p>
          <a:p xmlns:a="http://schemas.openxmlformats.org/drawingml/2006/main">
            <a:r>
              <a:t>https://www.garant.ru/products/ipo/prime/doc/413872412/</a:t>
            </a:r>
          </a:p>
          <a:p xmlns:a="http://schemas.openxmlformats.org/drawingml/2006/main">
            <a:r>
              <a:t/>
            </a:r>
          </a:p>
          <a:p xmlns:a="http://schemas.openxmlformats.org/drawingml/2006/main">
            <a:r>
              <a:t>ПП РФ от 30.04.2026 № 506, п. 1–14</a:t>
            </a:r>
          </a:p>
          <a:p xmlns:a="http://schemas.openxmlformats.org/drawingml/2006/main">
            <a:r>
              <a:t>https://www.consultant.ru/document/cons_doc_LAW_533550/c4b909f4ac9beb3d09c12a6b8317a0c059124252/</a:t>
            </a:r>
          </a:p>
          <a:p xmlns:a="http://schemas.openxmlformats.org/drawingml/2006/main">
            <a:r>
              <a:t/>
            </a:r>
          </a:p>
          <a:p xmlns:a="http://schemas.openxmlformats.org/drawingml/2006/main">
            <a:r>
              <a:t>ПП РФ от 29.05.2026 № 624, п. 3–14</a:t>
            </a:r>
          </a:p>
          <a:p xmlns:a="http://schemas.openxmlformats.org/drawingml/2006/main">
            <a:r>
              <a:t>https://law.tks.ru/document/836431</a:t>
            </a:r>
          </a:p>
          <a:p xmlns:a="http://schemas.openxmlformats.org/drawingml/2006/main">
            <a:r>
              <a:t/>
            </a:r>
          </a:p>
          <a:p xmlns:a="http://schemas.openxmlformats.org/drawingml/2006/main">
            <a:r>
              <a:t>СанПиН 2.1.3684-21, действующий текст</a:t>
            </a:r>
          </a:p>
          <a:p xmlns:a="http://schemas.openxmlformats.org/drawingml/2006/main">
            <a:r>
              <a:t>https://dcvi.tks.ru/document/784408</a:t>
            </a:r>
          </a:p>
          <a:p xmlns:a="http://schemas.openxmlformats.org/drawingml/2006/main">
            <a:r>
              <a:t/>
            </a:r>
          </a:p>
          <a:p xmlns:a="http://schemas.openxmlformats.org/drawingml/2006/main">
            <a:r>
              <a:t>Распоряжение Правительства РФ от 28.05.2025 № 1354-р</a:t>
            </a:r>
          </a:p>
          <a:p xmlns:a="http://schemas.openxmlformats.org/drawingml/2006/main">
            <a:r>
              <a:t>https://www.consultant.ru/document/cons_doc_LAW_506706/</a:t>
            </a:r>
          </a:p>
          <a:p xmlns:a="http://schemas.openxmlformats.org/drawingml/2006/main">
            <a:r>
              <a:t/>
            </a:r>
          </a:p>
          <a:p xmlns:a="http://schemas.openxmlformats.org/drawingml/2006/main">
            <a:r>
              <a:t>СЭАОВ, навигатор по официальным региональным реестрам</a:t>
            </a:r>
          </a:p>
          <a:p xmlns:a="http://schemas.openxmlformats.org/drawingml/2006/main">
            <a:r>
              <a:t>https://ecoalition.ru/regional-registry/</a:t>
            </a:r>
          </a:p>
          <a:p xmlns:a="http://schemas.openxmlformats.org/drawingml/2006/main">
            <a:r>
              <a:t/>
            </a:r>
          </a:p>
          <a:p xmlns:a="http://schemas.openxmlformats.org/drawingml/2006/main">
            <a:r>
              <a:t>СЭАОВ, сканы письма Минздрава от 02.09.2026 № 30-5/3602 об ЭТРН</a:t>
            </a:r>
          </a:p>
          <a:p xmlns:a="http://schemas.openxmlformats.org/drawingml/2006/main">
            <a:r>
              <a:t>https://ecoalition.ru/news/deyatelnost/polucheno-razyasnenie-minzdrava-o-tom-v-kakih-sluchayah-operatory-mediczinskih-othodov-ne-dolzhny-oformlyat-elektronnye-transportnye-nakladnye-etrn/</a:t>
            </a:r>
          </a:p>
          <a:p xmlns:a="http://schemas.openxmlformats.org/drawingml/2006/main">
            <a:r>
              <a:t/>
            </a:r>
          </a:p>
          <a:p xmlns:a="http://schemas.openxmlformats.org/drawingml/2006/main">
            <a:r>
              <a:t>ПП РФ от 15.09.2020 № 1447, действующий в сентябре 2026 порядок</a:t>
            </a:r>
          </a:p>
          <a:p xmlns:a="http://schemas.openxmlformats.org/drawingml/2006/main">
            <a:r>
              <a:t>https://www.roszdravnadzor.gov.ru/spec/drugs/destruction/documents/69329</a:t>
            </a:r>
          </a:p>
          <a:p xmlns:a="http://schemas.openxmlformats.org/drawingml/2006/main">
            <a:r>
              <a:t/>
            </a:r>
          </a:p>
          <a:p xmlns:a="http://schemas.openxmlformats.org/drawingml/2006/main">
            <a:r>
              <a:t>Проект СанПиН ID169476, не действующий акт</a:t>
            </a:r>
          </a:p>
          <a:p xmlns:a="http://schemas.openxmlformats.org/drawingml/2006/main">
            <a:r>
              <a:t>https://regulation.gov.ru/projects/169476/</a:t>
            </a:r>
          </a:p>
          <a:p xmlns:a="http://schemas.openxmlformats.org/drawingml/2006/main">
            <a:r>
              <a:t/>
            </a:r>
          </a:p>
          <a:p xmlns:a="http://schemas.openxmlformats.org/drawingml/2006/main">
            <a:r>
              <a:t>Росстат, приказ от 30.12.2022 № 993, форма 2-Медотходы и срок</a:t>
            </a:r>
          </a:p>
          <a:p xmlns:a="http://schemas.openxmlformats.org/drawingml/2006/main">
            <a:r>
              <a:t>https://www.consultant.ru/document/cons_doc_LAW_436730/c88f13e6e4f6d5f110118fc5bc110118fac66d75/</a:t>
            </a:r>
          </a:p>
          <a:p xmlns:a="http://schemas.openxmlformats.org/drawingml/2006/main">
            <a:r>
              <a:t/>
            </a:r>
          </a:p>
          <a:p xmlns:a="http://schemas.openxmlformats.org/drawingml/2006/main">
            <a:r>
              <a:t>СЭАОВ, письмо РПН об одновременном обеззараживании и обезвреживании</a:t>
            </a:r>
          </a:p>
          <a:p xmlns:a="http://schemas.openxmlformats.org/drawingml/2006/main">
            <a:r>
              <a:t>https://ecoalition.ru/news/deyatelnost/polucheno-razyasnenie-rospotrebnadzora-o-tom-kak-imenno-ustanovit-chto-pri-obezvrezhivanii-medothodov-odnovremenno-proizvedeno-obezzarazhivanie/</a:t>
            </a:r>
          </a:p>
          <a:p xmlns:a="http://schemas.openxmlformats.org/drawingml/2006/main">
            <a:r>
              <a:t/>
            </a:r>
          </a:p>
          <a:p xmlns:a="http://schemas.openxmlformats.org/drawingml/2006/main">
            <a:r>
              <a:t>Проверка на15.09.2026. Резервный материал / вопросы.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1a5a707374143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b244b28e2354362" /><Relationship Type="http://schemas.openxmlformats.org/officeDocument/2006/relationships/slideLayout" Target="/ppt/slideLayouts/slideLayout1.xml" Id="R024306e5c95e40d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4306e5c95e40d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6b55cc8998942c4" /><Relationship Type="http://schemas.openxmlformats.org/officeDocument/2006/relationships/image" Target="/ppt/media/image.png" Id="R9858a917ae0f45b3" /><Relationship Type="http://schemas.openxmlformats.org/officeDocument/2006/relationships/notesSlide" Target="/ppt/notesSlides/notesSlide1.xml" Id="R4a2b70bcb24749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37f867504724d07" /><Relationship Type="http://schemas.openxmlformats.org/officeDocument/2006/relationships/image" Target="/ppt/media/image2.png" Id="R5833fe2e972341b2" /><Relationship Type="http://schemas.openxmlformats.org/officeDocument/2006/relationships/notesSlide" Target="/ppt/notesSlides/notesSlide2.xml" Id="Rda16438319ae4c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ebfe0bd4fc14b91" /><Relationship Type="http://schemas.openxmlformats.org/officeDocument/2006/relationships/image" Target="/ppt/media/image3.png" Id="R2b709c31136d446c" /><Relationship Type="http://schemas.openxmlformats.org/officeDocument/2006/relationships/notesSlide" Target="/ppt/notesSlides/notesSlide3.xml" Id="R3e934d4b238840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a0542f19ad444e1" /><Relationship Type="http://schemas.openxmlformats.org/officeDocument/2006/relationships/image" Target="/ppt/media/image4.png" Id="Raac890a316f3448b" /><Relationship Type="http://schemas.openxmlformats.org/officeDocument/2006/relationships/notesSlide" Target="/ppt/notesSlides/notesSlide4.xml" Id="R11fe0b64afa7491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de0d450b47449d4" /><Relationship Type="http://schemas.openxmlformats.org/officeDocument/2006/relationships/image" Target="/ppt/media/image5.png" Id="R5f77522a2b8149d2" /><Relationship Type="http://schemas.openxmlformats.org/officeDocument/2006/relationships/notesSlide" Target="/ppt/notesSlides/notesSlide5.xml" Id="R9b6ef8936e2941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c4b3466def344fd" /><Relationship Type="http://schemas.openxmlformats.org/officeDocument/2006/relationships/image" Target="/ppt/media/image6.png" Id="R1dc2dcbec1964a21" /><Relationship Type="http://schemas.openxmlformats.org/officeDocument/2006/relationships/notesSlide" Target="/ppt/notesSlides/notesSlide6.xml" Id="R893afcd4e78e40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3f8dc3ce8504217" /><Relationship Type="http://schemas.openxmlformats.org/officeDocument/2006/relationships/image" Target="/ppt/media/image7.png" Id="R2069da8a871f4777" /><Relationship Type="http://schemas.openxmlformats.org/officeDocument/2006/relationships/notesSlide" Target="/ppt/notesSlides/notesSlide7.xml" Id="R60071c723fe4458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00966c5559b42bd" /><Relationship Type="http://schemas.openxmlformats.org/officeDocument/2006/relationships/image" Target="/ppt/media/image8.png" Id="R61cd8ec4a612442e" /><Relationship Type="http://schemas.openxmlformats.org/officeDocument/2006/relationships/notesSlide" Target="/ppt/notesSlides/notesSlide8.xml" Id="R7e8deac569004ba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ad66da5fde04c97" /><Relationship Type="http://schemas.openxmlformats.org/officeDocument/2006/relationships/image" Target="/ppt/media/image9.png" Id="R1c64ebf6c2d94e2f" /><Relationship Type="http://schemas.openxmlformats.org/officeDocument/2006/relationships/notesSlide" Target="/ppt/notesSlides/notesSlide9.xml" Id="R9ded59a7b95442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d2a1c2426064319" /><Relationship Type="http://schemas.openxmlformats.org/officeDocument/2006/relationships/image" Target="/ppt/media/image10.png" Id="R2ebea9cce45546eb" /><Relationship Type="http://schemas.openxmlformats.org/officeDocument/2006/relationships/notesSlide" Target="/ppt/notesSlides/notesSlide10.xml" Id="R0a5c29ea289747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f2a2328dea24e8a" /><Relationship Type="http://schemas.openxmlformats.org/officeDocument/2006/relationships/image" Target="/ppt/media/image11.png" Id="Rc63d80200af049dd" /><Relationship Type="http://schemas.openxmlformats.org/officeDocument/2006/relationships/notesSlide" Target="/ppt/notesSlides/notesSlide11.xml" Id="Rf58c1d1b9a0840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7b4faef4f9b4056" /><Relationship Type="http://schemas.openxmlformats.org/officeDocument/2006/relationships/image" Target="/ppt/media/image12.png" Id="R8a848485cd4a482b" /><Relationship Type="http://schemas.openxmlformats.org/officeDocument/2006/relationships/notesSlide" Target="/ppt/notesSlides/notesSlide12.xml" Id="R216228dd80094c7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1746e2d84d0406e" /><Relationship Type="http://schemas.openxmlformats.org/officeDocument/2006/relationships/image" Target="/ppt/media/image13.png" Id="Rfd323a297f9c4e00" /><Relationship Type="http://schemas.openxmlformats.org/officeDocument/2006/relationships/notesSlide" Target="/ppt/notesSlides/notesSlide13.xml" Id="R5d7cd211946d48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b13147589bf4554" /><Relationship Type="http://schemas.openxmlformats.org/officeDocument/2006/relationships/image" Target="/ppt/media/image14.png" Id="R22d735eaed9344b6" /><Relationship Type="http://schemas.openxmlformats.org/officeDocument/2006/relationships/notesSlide" Target="/ppt/notesSlides/notesSlide14.xml" Id="Rbddb79deb29342a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7d30c7856a742da" /><Relationship Type="http://schemas.openxmlformats.org/officeDocument/2006/relationships/image" Target="/ppt/media/image15.png" Id="R26d329a770ce423b" /><Relationship Type="http://schemas.openxmlformats.org/officeDocument/2006/relationships/notesSlide" Target="/ppt/notesSlides/notesSlide15.xml" Id="Rb42b0ab6944e46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48c799fba424841" /><Relationship Type="http://schemas.openxmlformats.org/officeDocument/2006/relationships/image" Target="/ppt/media/image16.png" Id="R695ed776ae7a4aa7" /><Relationship Type="http://schemas.openxmlformats.org/officeDocument/2006/relationships/notesSlide" Target="/ppt/notesSlides/notesSlide16.xml" Id="R2dcb757bbd7448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8bc65a546b64ed5" /><Relationship Type="http://schemas.openxmlformats.org/officeDocument/2006/relationships/image" Target="/ppt/media/image17.png" Id="R519e69ce3dce465a" /><Relationship Type="http://schemas.openxmlformats.org/officeDocument/2006/relationships/notesSlide" Target="/ppt/notesSlides/notesSlide17.xml" Id="R90ee28a7a60b480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62cbacf79074978" /><Relationship Type="http://schemas.openxmlformats.org/officeDocument/2006/relationships/image" Target="/ppt/media/image18.png" Id="R186abf1787e34e7b" /><Relationship Type="http://schemas.openxmlformats.org/officeDocument/2006/relationships/notesSlide" Target="/ppt/notesSlides/notesSlide18.xml" Id="R5440ca9e7a6640e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36ebbf8ca184b88" /><Relationship Type="http://schemas.openxmlformats.org/officeDocument/2006/relationships/image" Target="/ppt/media/image19.png" Id="R9cf7bac1eb364080" /><Relationship Type="http://schemas.openxmlformats.org/officeDocument/2006/relationships/notesSlide" Target="/ppt/notesSlides/notesSlide19.xml" Id="R2ae7453b8f6646d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cc0d343ea96475c" /><Relationship Type="http://schemas.openxmlformats.org/officeDocument/2006/relationships/image" Target="/ppt/media/image20.png" Id="R4a0a730e065f4dd4" /><Relationship Type="http://schemas.openxmlformats.org/officeDocument/2006/relationships/notesSlide" Target="/ppt/notesSlides/notesSlide20.xml" Id="R892ee79ac40f4ac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051e4d16b5042bc" /><Relationship Type="http://schemas.openxmlformats.org/officeDocument/2006/relationships/image" Target="/ppt/media/image21.png" Id="R20d79d1ee9874b1f" /><Relationship Type="http://schemas.openxmlformats.org/officeDocument/2006/relationships/notesSlide" Target="/ppt/notesSlides/notesSlide21.xml" Id="Rc03fac7b082a42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b96db1766ec483f" /><Relationship Type="http://schemas.openxmlformats.org/officeDocument/2006/relationships/image" Target="/ppt/media/image22.png" Id="Rba347626afde47e8" /><Relationship Type="http://schemas.openxmlformats.org/officeDocument/2006/relationships/notesSlide" Target="/ppt/notesSlides/notesSlide22.xml" Id="R9ccc1537e4634ba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858a917ae0f45b3"/>
          <a:srcRect xmlns:a="http://schemas.openxmlformats.org/drawingml/2006/main" l="0" t="32218" r="0" b="32218"/>
          <a:stretch xmlns:a="http://schemas.openxmlformats.org/drawingml/2006/main">
            <a:fillRect l="0" t="0" r="0" b="0"/>
          </a:stretch>
        </p:blipFill>
        <p:spPr>
          <a:xfrm xmlns:a="http://schemas.openxmlformats.org/drawingml/2006/main">
            <a:off x="685800" y="428625"/>
            <a:ext cx="4667250" cy="9334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AEDBFB1-AD93-4966-8683-5AE52736A91A}"/>
              </a:ext>
            </a:extLst>
          </p:cNvPr>
          <p:cNvSpPr>
            <a:spLocks xmlns:a="http://schemas.openxmlformats.org/drawingml/2006/main" noGrp="1"/>
          </p:cNvSpPr>
          <p:nvPr/>
        </p:nvSpPr>
        <p:spPr>
          <a:xfrm xmlns:a="http://schemas.openxmlformats.org/drawingml/2006/main">
            <a:off x="6191250" y="590550"/>
            <a:ext cx="5238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B5F65"/>
                </a:solidFill>
                <a:latin typeface="Helvetica Neue"/>
                <a:ea typeface="Helvetica Neue"/>
                <a:cs typeface="Helvetica Neue"/>
              </a:defRPr>
            </a:pPr>
            <a:r>
              <a:rPr sz="1650" b="0">
                <a:solidFill>
                  <a:srgbClr val="4B5F65"/>
                </a:solidFill>
                <a:latin typeface="Helvetica Neue"/>
                <a:ea typeface="Helvetica Neue"/>
                <a:cs typeface="Helvetica Neue"/>
              </a:rPr>
              <a:t>Санитарно-экологическая ассоциация по обращению</a:t>
            </a:r>
          </a:p>
          <a:p xmlns:a="http://schemas.openxmlformats.org/drawingml/2006/main">
            <a:pPr>
              <a:defRPr sz="1650" b="0">
                <a:solidFill>
                  <a:srgbClr val="4B5F65"/>
                </a:solidFill>
                <a:latin typeface="Helvetica Neue"/>
                <a:ea typeface="Helvetica Neue"/>
                <a:cs typeface="Helvetica Neue"/>
              </a:defRPr>
            </a:pPr>
            <a:r>
              <a:rPr sz="1650" b="0">
                <a:solidFill>
                  <a:srgbClr val="4B5F65"/>
                </a:solidFill>
                <a:latin typeface="Helvetica Neue"/>
                <a:ea typeface="Helvetica Neue"/>
                <a:cs typeface="Helvetica Neue"/>
              </a:rPr>
              <a:t>с отходами и вредными выбросами</a:t>
            </a:r>
          </a:p>
        </p:txBody>
      </p:sp>
      <p:sp>
        <p:nvSpPr>
          <p:cNvPr id="3" name="">
            <a:extLst xmlns:a="http://schemas.openxmlformats.org/drawingml/2006/main">
              <a:ext uri="{FF2B5EF4-FFF2-40B4-BE49-F238E27FC236}">
                <a16:creationId xmlns:a16="http://schemas.microsoft.com/office/drawing/2014/main" id="{73BFE239-A12F-4B82-BA58-794E0747427F}"/>
              </a:ext>
            </a:extLst>
          </p:cNvPr>
          <p:cNvSpPr>
            <a:spLocks xmlns:a="http://schemas.openxmlformats.org/drawingml/2006/main" noGrp="1"/>
          </p:cNvSpPr>
          <p:nvPr/>
        </p:nvSpPr>
        <p:spPr>
          <a:xfrm xmlns:a="http://schemas.openxmlformats.org/drawingml/2006/main">
            <a:off x="685800" y="2209800"/>
            <a:ext cx="10668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73B48"/>
                </a:solidFill>
                <a:latin typeface="Helvetica Neue"/>
                <a:ea typeface="Helvetica Neue"/>
                <a:cs typeface="Helvetica Neue"/>
              </a:defRPr>
            </a:pPr>
            <a:r>
              <a:rPr sz="3675" b="1">
                <a:solidFill>
                  <a:srgbClr val="173B48"/>
                </a:solidFill>
                <a:latin typeface="Helvetica Neue"/>
                <a:ea typeface="Helvetica Neue"/>
                <a:cs typeface="Helvetica Neue"/>
              </a:rPr>
              <a:t>Законодательство о медицинских отходах</a:t>
            </a:r>
          </a:p>
          <a:p xmlns:a="http://schemas.openxmlformats.org/drawingml/2006/main">
            <a:pPr>
              <a:defRPr sz="3675" b="1">
                <a:solidFill>
                  <a:srgbClr val="173B48"/>
                </a:solidFill>
                <a:latin typeface="Helvetica Neue"/>
                <a:ea typeface="Helvetica Neue"/>
                <a:cs typeface="Helvetica Neue"/>
              </a:defRPr>
            </a:pPr>
            <a:r>
              <a:rPr sz="3675" b="1">
                <a:solidFill>
                  <a:srgbClr val="173B48"/>
                </a:solidFill>
                <a:latin typeface="Helvetica Neue"/>
                <a:ea typeface="Helvetica Neue"/>
                <a:cs typeface="Helvetica Neue"/>
              </a:rPr>
              <a:t>Целая новая система</a:t>
            </a:r>
          </a:p>
        </p:txBody>
      </p:sp>
      <p:sp>
        <p:nvSpPr>
          <p:cNvPr id="4" name="">
            <a:extLst xmlns:a="http://schemas.openxmlformats.org/drawingml/2006/main">
              <a:ext uri="{FF2B5EF4-FFF2-40B4-BE49-F238E27FC236}">
                <a16:creationId xmlns:a16="http://schemas.microsoft.com/office/drawing/2014/main" id="{E962806B-C8ED-4EDD-945D-AF3F7CC752AD}"/>
              </a:ext>
            </a:extLst>
          </p:cNvPr>
          <p:cNvSpPr>
            <a:spLocks xmlns:a="http://schemas.openxmlformats.org/drawingml/2006/main" noGrp="1"/>
          </p:cNvSpPr>
          <p:nvPr/>
        </p:nvSpPr>
        <p:spPr>
          <a:xfrm xmlns:a="http://schemas.openxmlformats.org/drawingml/2006/main">
            <a:off x="685800" y="4429125"/>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3B48"/>
                </a:solidFill>
                <a:latin typeface="Helvetica Neue"/>
                <a:ea typeface="Helvetica Neue"/>
                <a:cs typeface="Helvetica Neue"/>
              </a:defRPr>
            </a:pPr>
            <a:r>
              <a:rPr sz="2400" b="1">
                <a:solidFill>
                  <a:srgbClr val="173B48"/>
                </a:solidFill>
                <a:latin typeface="Helvetica Neue"/>
                <a:ea typeface="Helvetica Neue"/>
                <a:cs typeface="Helvetica Neue"/>
              </a:rPr>
              <a:t>Перминов Д. С.</a:t>
            </a:r>
          </a:p>
        </p:txBody>
      </p:sp>
      <p:sp>
        <p:nvSpPr>
          <p:cNvPr id="5" name="">
            <a:extLst xmlns:a="http://schemas.openxmlformats.org/drawingml/2006/main">
              <a:ext uri="{FF2B5EF4-FFF2-40B4-BE49-F238E27FC236}">
                <a16:creationId xmlns:a16="http://schemas.microsoft.com/office/drawing/2014/main" id="{B779E504-D11B-4B4D-9DCA-64B48800AEBC}"/>
              </a:ext>
            </a:extLst>
          </p:cNvPr>
          <p:cNvSpPr>
            <a:spLocks xmlns:a="http://schemas.openxmlformats.org/drawingml/2006/main" noGrp="1"/>
          </p:cNvSpPr>
          <p:nvPr/>
        </p:nvSpPr>
        <p:spPr>
          <a:xfrm xmlns:a="http://schemas.openxmlformats.org/drawingml/2006/main">
            <a:off x="685800" y="4943475"/>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B5F65"/>
                </a:solidFill>
                <a:latin typeface="Helvetica Neue"/>
                <a:ea typeface="Helvetica Neue"/>
                <a:cs typeface="Helvetica Neue"/>
              </a:defRPr>
            </a:pPr>
            <a:r>
              <a:rPr sz="1950" b="0">
                <a:solidFill>
                  <a:srgbClr val="4B5F65"/>
                </a:solidFill>
                <a:latin typeface="Helvetica Neue"/>
                <a:ea typeface="Helvetica Neue"/>
                <a:cs typeface="Helvetica Neue"/>
              </a:rPr>
              <a:t>Юрист, председатель ассоциации СЭАОВ</a:t>
            </a:r>
          </a:p>
        </p:txBody>
      </p:sp>
      <p:sp>
        <p:nvSpPr>
          <p:cNvPr id="6" name="">
            <a:extLst xmlns:a="http://schemas.openxmlformats.org/drawingml/2006/main">
              <a:ext uri="{FF2B5EF4-FFF2-40B4-BE49-F238E27FC236}">
                <a16:creationId xmlns:a16="http://schemas.microsoft.com/office/drawing/2014/main" id="{2377731A-8371-4690-9170-237338B7F7AC}"/>
              </a:ext>
            </a:extLst>
          </p:cNvPr>
          <p:cNvSpPr>
            <a:spLocks xmlns:a="http://schemas.openxmlformats.org/drawingml/2006/main" noGrp="1"/>
          </p:cNvSpPr>
          <p:nvPr/>
        </p:nvSpPr>
        <p:spPr>
          <a:xfrm xmlns:a="http://schemas.openxmlformats.org/drawingml/2006/main">
            <a:off x="685800" y="590550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788A9"/>
                </a:solidFill>
                <a:latin typeface="Helvetica Neue"/>
                <a:ea typeface="Helvetica Neue"/>
                <a:cs typeface="Helvetica Neue"/>
              </a:defRPr>
            </a:pPr>
            <a:r>
              <a:rPr sz="1875" b="0">
                <a:solidFill>
                  <a:srgbClr val="0788A9"/>
                </a:solidFill>
                <a:latin typeface="Helvetica Neue"/>
                <a:ea typeface="Helvetica Neue"/>
                <a:cs typeface="Helvetica Neue"/>
              </a:rPr>
              <a:t>Правила работы ЛПУ после 1 сентября 2026 года</a:t>
            </a:r>
          </a:p>
        </p:txBody>
      </p:sp>
    </p:spTree>
    <p:extLst>
      <p:ext uri="{BB962C8B-B14F-4D97-AF65-F5344CB8AC3E}">
        <p14:creationId xmlns:p14="http://schemas.microsoft.com/office/powerpoint/2010/main" val="100811644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833fe2e972341b2"/>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1B39531-8229-488A-8122-0871FF2957BF}"/>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Что вступило в силу и когда</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1 июля 2025</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Вступление в силу 306-ФЗ, кроме положений с отложенным применением</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1 сентября 2026</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Порядок для Б, В и Г. Сведения об исполнителях № 339, услуги № 506, учёт № 624</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1 марта 2027</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Приняты отдельные положения № 339 об ЕПГУ. Новый СанПиН отдельно: пока проект</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E7938AF8-5D8B-4AD6-AA71-8491CB11C058}"/>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306-ФЗ от 08.08.2024, ст.4 · ПП РФ от 28.03.2026 № 339, правила и приложение · ПП РФ от 30.04.2026 № 506, п. 1–14 · ПП РФ от 29.05.2026 № 624, п. 3–14 · Проект СанПиН ID169…</a:t>
            </a:r>
          </a:p>
        </p:txBody>
      </p:sp>
      <p:sp>
        <p:nvSpPr>
          <p:cNvPr id="5" name="">
            <a:extLst xmlns:a="http://schemas.openxmlformats.org/drawingml/2006/main">
              <a:ext uri="{FF2B5EF4-FFF2-40B4-BE49-F238E27FC236}">
                <a16:creationId xmlns:a16="http://schemas.microsoft.com/office/drawing/2014/main" id="{94AA79E5-88C8-4BE6-B310-9A889BE39EF8}"/>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2</a:t>
            </a:r>
          </a:p>
        </p:txBody>
      </p:sp>
    </p:spTree>
    <p:extLst>
      <p:ext uri="{BB962C8B-B14F-4D97-AF65-F5344CB8AC3E}">
        <p14:creationId xmlns:p14="http://schemas.microsoft.com/office/powerpoint/2010/main" val="120257271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b709c31136d446c"/>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5F3F973-0B27-4557-BB57-55630BC02945}"/>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Кому передавать каждый поток</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895350">
                <a:tc>
                  <a:txBody>
                    <a:bodyPr/>
                    <a:lstStyle/>
                    <a:p>
                      <a:r>
                        <a:rPr sz="2175" b="1">
                          <a:solidFill>
                            <a:srgbClr val="0788A9"/>
                          </a:solidFill>
                          <a:latin typeface="Helvetica Neue"/>
                          <a:ea typeface="Helvetica Neue"/>
                          <a:cs typeface="Helvetica Neue"/>
                        </a:rPr>
                        <a:t>А</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Региональному оператору по ТКО</a:t>
                      </a:r>
                    </a:p>
                  </a:txBody>
                  <a:tcPr marL="171450" marR="171450" marT="142875" marB="142875" anchor="ctr">
                    <a:solidFill>
                      <a:srgbClr val="FFFFFF"/>
                    </a:solidFill>
                  </a:tcPr>
                </a:tc>
              </a:tr>
              <a:tr h="895350">
                <a:tc>
                  <a:txBody>
                    <a:bodyPr/>
                    <a:lstStyle/>
                    <a:p>
                      <a:r>
                        <a:rPr sz="2175" b="1">
                          <a:solidFill>
                            <a:srgbClr val="0788A9"/>
                          </a:solidFill>
                          <a:latin typeface="Helvetica Neue"/>
                          <a:ea typeface="Helvetica Neue"/>
                          <a:cs typeface="Helvetica Neue"/>
                        </a:rPr>
                        <a:t>Б, В и Г вне перечня</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Обеззараживание по СанПиН. Обезвреживание своими силами либо передача законному исполнителю</a:t>
                      </a:r>
                    </a:p>
                  </a:txBody>
                  <a:tcPr marL="171450" marR="171450" marT="142875" marB="142875" anchor="ctr">
                    <a:solidFill>
                      <a:srgbClr val="FFFFFF"/>
                    </a:solidFill>
                  </a:tcPr>
                </a:tc>
              </a:tr>
              <a:tr h="895350">
                <a:tc>
                  <a:txBody>
                    <a:bodyPr/>
                    <a:lstStyle/>
                    <a:p>
                      <a:r>
                        <a:rPr sz="2175" b="1">
                          <a:solidFill>
                            <a:srgbClr val="0788A9"/>
                          </a:solidFill>
                          <a:latin typeface="Helvetica Neue"/>
                          <a:ea typeface="Helvetica Neue"/>
                          <a:cs typeface="Helvetica Neue"/>
                        </a:rPr>
                        <a:t>Г из перечня № 1354-р</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Паспортизация, нужное обеззараживание и передача федеральному оператору I–II классов</a:t>
                      </a:r>
                    </a:p>
                  </a:txBody>
                  <a:tcPr marL="171450" marR="171450" marT="142875" marB="142875" anchor="ctr">
                    <a:solidFill>
                      <a:srgbClr val="FFFFFF"/>
                    </a:solidFill>
                  </a:tcPr>
                </a:tc>
              </a:tr>
              <a:tr h="895350">
                <a:tc>
                  <a:txBody>
                    <a:bodyPr/>
                    <a:lstStyle/>
                    <a:p>
                      <a:r>
                        <a:rPr sz="2175" b="1">
                          <a:solidFill>
                            <a:srgbClr val="0788A9"/>
                          </a:solidFill>
                          <a:latin typeface="Helvetica Neue"/>
                          <a:ea typeface="Helvetica Neue"/>
                          <a:cs typeface="Helvetica Neue"/>
                        </a:rPr>
                        <a:t>Д</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Национальному оператору по радиоактивным отходам</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D95B0D26-AEB8-409A-8E84-D3D7E4FFF581}"/>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Распоряжение Правительства РФ от 28.05.2025 № 1354-р</a:t>
            </a:r>
          </a:p>
        </p:txBody>
      </p:sp>
      <p:sp>
        <p:nvSpPr>
          <p:cNvPr id="5" name="">
            <a:extLst xmlns:a="http://schemas.openxmlformats.org/drawingml/2006/main">
              <a:ext uri="{FF2B5EF4-FFF2-40B4-BE49-F238E27FC236}">
                <a16:creationId xmlns:a16="http://schemas.microsoft.com/office/drawing/2014/main" id="{E9BA14D8-104B-48E5-8221-09201A8AC66E}"/>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3</a:t>
            </a:r>
          </a:p>
        </p:txBody>
      </p:sp>
    </p:spTree>
    <p:extLst>
      <p:ext uri="{BB962C8B-B14F-4D97-AF65-F5344CB8AC3E}">
        <p14:creationId xmlns:p14="http://schemas.microsoft.com/office/powerpoint/2010/main" val="110375384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aac890a316f3448b"/>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182523C-407E-4017-96E7-384346404088}"/>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Региональный оператор ТКО и оператор медотходов</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Класс А</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Работа с регоператором ТКО в его зоне деятельности</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Б, В и часть Г</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Федеральная модель допускает разных исполнителей из официального перечня</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Выбор ЛПУ</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Проверка статуса и возможностей исполнителя, затем договор или закупка</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ECD6C7B0-D81E-493E-A322-EFA600879149}"/>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ПП РФ от 28.03.2026 № 339, правила и приложение · ПП РФ от 30.04.2026 № 506, п. 1–14 · 44-ФЗ, статья 93, основания закупки у единств…</a:t>
            </a:r>
          </a:p>
        </p:txBody>
      </p:sp>
      <p:sp>
        <p:nvSpPr>
          <p:cNvPr id="5" name="">
            <a:extLst xmlns:a="http://schemas.openxmlformats.org/drawingml/2006/main">
              <a:ext uri="{FF2B5EF4-FFF2-40B4-BE49-F238E27FC236}">
                <a16:creationId xmlns:a16="http://schemas.microsoft.com/office/drawing/2014/main" id="{AB2B4A10-26EC-495D-B5FA-FCF688BDD509}"/>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4</a:t>
            </a:r>
          </a:p>
        </p:txBody>
      </p:sp>
    </p:spTree>
    <p:extLst>
      <p:ext uri="{BB962C8B-B14F-4D97-AF65-F5344CB8AC3E}">
        <p14:creationId xmlns:p14="http://schemas.microsoft.com/office/powerpoint/2010/main" val="62083463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f77522a2b8149d2"/>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17C17B-C3B4-49BA-AC62-70819BE05335}"/>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Запись в реестре не гарантирует безопасную работу</a:t>
            </a:r>
          </a:p>
        </p:txBody>
      </p:sp>
      <p:sp>
        <p:nvSpPr>
          <p:cNvPr id="3" name="">
            <a:extLst xmlns:a="http://schemas.openxmlformats.org/drawingml/2006/main">
              <a:ext uri="{FF2B5EF4-FFF2-40B4-BE49-F238E27FC236}">
                <a16:creationId xmlns:a16="http://schemas.microsoft.com/office/drawing/2014/main" id="{058A9B30-FCF2-433F-A906-68210AB12AFD}"/>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E9BC561A-EA16-4336-B84A-FA1B33F7CA61}"/>
              </a:ext>
            </a:extLst>
          </p:cNvPr>
          <p:cNvSpPr>
            <a:spLocks xmlns:a="http://schemas.openxmlformats.org/drawingml/2006/main" noGrp="1"/>
          </p:cNvSpPr>
          <p:nvPr/>
        </p:nvSpPr>
        <p:spPr>
          <a:xfrm xmlns:a="http://schemas.openxmlformats.org/drawingml/2006/main">
            <a:off x="1514475" y="1828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Официальные сведения: кто внесён, какие услуги оказывает, работает ли сейчас</a:t>
            </a:r>
          </a:p>
        </p:txBody>
      </p:sp>
      <p:sp>
        <p:nvSpPr>
          <p:cNvPr id="5" name="">
            <a:extLst xmlns:a="http://schemas.openxmlformats.org/drawingml/2006/main">
              <a:ext uri="{FF2B5EF4-FFF2-40B4-BE49-F238E27FC236}">
                <a16:creationId xmlns:a16="http://schemas.microsoft.com/office/drawing/2014/main" id="{8E0562BF-4617-4828-A04A-5D035382259E}"/>
              </a:ext>
            </a:extLst>
          </p:cNvPr>
          <p:cNvSpPr>
            <a:spLocks xmlns:a="http://schemas.openxmlformats.org/drawingml/2006/main" noGrp="1"/>
          </p:cNvSpPr>
          <p:nvPr/>
        </p:nvSpPr>
        <p:spPr>
          <a:xfrm xmlns:a="http://schemas.openxmlformats.org/drawingml/2006/main">
            <a:off x="685800" y="2628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53AB602B-46BF-49E1-BA63-097B3192B6CF}"/>
              </a:ext>
            </a:extLst>
          </p:cNvPr>
          <p:cNvSpPr>
            <a:spLocks xmlns:a="http://schemas.openxmlformats.org/drawingml/2006/main" noGrp="1"/>
          </p:cNvSpPr>
          <p:nvPr/>
        </p:nvSpPr>
        <p:spPr>
          <a:xfrm xmlns:a="http://schemas.openxmlformats.org/drawingml/2006/main">
            <a:off x="1514475" y="2590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Реальная цепочка: кто принимает отходы и на каком объекте их обезвреживает</a:t>
            </a:r>
          </a:p>
        </p:txBody>
      </p:sp>
      <p:sp>
        <p:nvSpPr>
          <p:cNvPr id="7" name="">
            <a:extLst xmlns:a="http://schemas.openxmlformats.org/drawingml/2006/main">
              <a:ext uri="{FF2B5EF4-FFF2-40B4-BE49-F238E27FC236}">
                <a16:creationId xmlns:a16="http://schemas.microsoft.com/office/drawing/2014/main" id="{47A7B829-A097-4A65-8825-5DBD0D5E3135}"/>
              </a:ext>
            </a:extLst>
          </p:cNvPr>
          <p:cNvSpPr>
            <a:spLocks xmlns:a="http://schemas.openxmlformats.org/drawingml/2006/main" noGrp="1"/>
          </p:cNvSpPr>
          <p:nvPr/>
        </p:nvSpPr>
        <p:spPr>
          <a:xfrm xmlns:a="http://schemas.openxmlformats.org/drawingml/2006/main">
            <a:off x="685800" y="3390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6B5851F7-E15F-41B0-B791-6720C46C5FDC}"/>
              </a:ext>
            </a:extLst>
          </p:cNvPr>
          <p:cNvSpPr>
            <a:spLocks xmlns:a="http://schemas.openxmlformats.org/drawingml/2006/main" noGrp="1"/>
          </p:cNvSpPr>
          <p:nvPr/>
        </p:nvSpPr>
        <p:spPr>
          <a:xfrm xmlns:a="http://schemas.openxmlformats.org/drawingml/2006/main">
            <a:off x="1514475" y="3352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Возможности: технология, разрешения по применимости и доступная мощность</a:t>
            </a:r>
          </a:p>
        </p:txBody>
      </p:sp>
      <p:sp>
        <p:nvSpPr>
          <p:cNvPr id="9" name="">
            <a:extLst xmlns:a="http://schemas.openxmlformats.org/drawingml/2006/main">
              <a:ext uri="{FF2B5EF4-FFF2-40B4-BE49-F238E27FC236}">
                <a16:creationId xmlns:a16="http://schemas.microsoft.com/office/drawing/2014/main" id="{9CF0F3EF-1CA1-4F75-9C04-8ADBC0E2FC87}"/>
              </a:ext>
            </a:extLst>
          </p:cNvPr>
          <p:cNvSpPr>
            <a:spLocks xmlns:a="http://schemas.openxmlformats.org/drawingml/2006/main" noGrp="1"/>
          </p:cNvSpPr>
          <p:nvPr/>
        </p:nvSpPr>
        <p:spPr>
          <a:xfrm xmlns:a="http://schemas.openxmlformats.org/drawingml/2006/main">
            <a:off x="685800" y="4152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CB1B9C8C-D809-4731-93A2-08A5CB4F2DBC}"/>
              </a:ext>
            </a:extLst>
          </p:cNvPr>
          <p:cNvSpPr>
            <a:spLocks xmlns:a="http://schemas.openxmlformats.org/drawingml/2006/main" noGrp="1"/>
          </p:cNvSpPr>
          <p:nvPr/>
        </p:nvSpPr>
        <p:spPr>
          <a:xfrm xmlns:a="http://schemas.openxmlformats.org/drawingml/2006/main">
            <a:off x="1514475" y="4114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Безопасность: производственный контроль, мойка и дезинфекция транспорта</a:t>
            </a:r>
          </a:p>
        </p:txBody>
      </p:sp>
      <p:sp>
        <p:nvSpPr>
          <p:cNvPr id="11" name="">
            <a:extLst xmlns:a="http://schemas.openxmlformats.org/drawingml/2006/main">
              <a:ext uri="{FF2B5EF4-FFF2-40B4-BE49-F238E27FC236}">
                <a16:creationId xmlns:a16="http://schemas.microsoft.com/office/drawing/2014/main" id="{32D7F5F7-AA7B-4893-A969-90A28C28AF39}"/>
              </a:ext>
            </a:extLst>
          </p:cNvPr>
          <p:cNvSpPr>
            <a:spLocks xmlns:a="http://schemas.openxmlformats.org/drawingml/2006/main" noGrp="1"/>
          </p:cNvSpPr>
          <p:nvPr/>
        </p:nvSpPr>
        <p:spPr>
          <a:xfrm xmlns:a="http://schemas.openxmlformats.org/drawingml/2006/main">
            <a:off x="685800" y="4914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05</a:t>
            </a:r>
          </a:p>
        </p:txBody>
      </p:sp>
      <p:sp>
        <p:nvSpPr>
          <p:cNvPr id="12" name="">
            <a:extLst xmlns:a="http://schemas.openxmlformats.org/drawingml/2006/main">
              <a:ext uri="{FF2B5EF4-FFF2-40B4-BE49-F238E27FC236}">
                <a16:creationId xmlns:a16="http://schemas.microsoft.com/office/drawing/2014/main" id="{203B88B1-9B27-4875-960F-B2123DD527DE}"/>
              </a:ext>
            </a:extLst>
          </p:cNvPr>
          <p:cNvSpPr>
            <a:spLocks xmlns:a="http://schemas.openxmlformats.org/drawingml/2006/main" noGrp="1"/>
          </p:cNvSpPr>
          <p:nvPr/>
        </p:nvSpPr>
        <p:spPr>
          <a:xfrm xmlns:a="http://schemas.openxmlformats.org/drawingml/2006/main">
            <a:off x="1514475" y="4876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Результат: документ передачи и подтверждение выполненного обезвреживания</a:t>
            </a:r>
          </a:p>
        </p:txBody>
      </p:sp>
      <p:sp>
        <p:nvSpPr>
          <p:cNvPr id="13" name="">
            <a:extLst xmlns:a="http://schemas.openxmlformats.org/drawingml/2006/main">
              <a:ext uri="{FF2B5EF4-FFF2-40B4-BE49-F238E27FC236}">
                <a16:creationId xmlns:a16="http://schemas.microsoft.com/office/drawing/2014/main" id="{01A6A80D-FE18-46FB-829D-023EDCDF6E84}"/>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28.03.2026 № 339, правила и приложение · 52-ФЗ, ст. 22.1, действующая редакция · ПП РФ от 30.04.2026 № 506, п. 1–14 · СанПиН 2.1.3684-21 · СЭАОВ, навигатор по офиц…</a:t>
            </a:r>
          </a:p>
        </p:txBody>
      </p:sp>
      <p:sp>
        <p:nvSpPr>
          <p:cNvPr id="14" name="">
            <a:extLst xmlns:a="http://schemas.openxmlformats.org/drawingml/2006/main">
              <a:ext uri="{FF2B5EF4-FFF2-40B4-BE49-F238E27FC236}">
                <a16:creationId xmlns:a16="http://schemas.microsoft.com/office/drawing/2014/main" id="{6DF1B44B-3EC3-470D-B387-54C3AE11889F}"/>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5</a:t>
            </a:r>
          </a:p>
        </p:txBody>
      </p:sp>
    </p:spTree>
    <p:extLst>
      <p:ext uri="{BB962C8B-B14F-4D97-AF65-F5344CB8AC3E}">
        <p14:creationId xmlns:p14="http://schemas.microsoft.com/office/powerpoint/2010/main" val="201570258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1dc2dcbec1964a21"/>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95BFF3-8964-4EC5-B75E-0811CCE147D8}"/>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Если реестра нет или договор уже заключён</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Реестр не опубликован</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Письменный запрос уполномоченному органу и исполнителю</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Старый договор</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Проверка соответствия новых операций требованиям после 1 сентября</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Вывоз под угрозой</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Резервный законный маршрут и безопасное накопление в пределах СанПиН</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EEF8BAA5-EEBA-4039-83CC-AAE68F7B6AD0}"/>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ПП РФ от 28.03.2026 № 339, правила и приложение · ПП РФ от 30.04.2026 № 506, п. 1–14 · СанПиН 2.1.3684-21</a:t>
            </a:r>
          </a:p>
        </p:txBody>
      </p:sp>
      <p:sp>
        <p:nvSpPr>
          <p:cNvPr id="5" name="">
            <a:extLst xmlns:a="http://schemas.openxmlformats.org/drawingml/2006/main">
              <a:ext uri="{FF2B5EF4-FFF2-40B4-BE49-F238E27FC236}">
                <a16:creationId xmlns:a16="http://schemas.microsoft.com/office/drawing/2014/main" id="{6EA2B632-EFC4-4F0A-88D8-99BBF59A32CF}"/>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6</a:t>
            </a:r>
          </a:p>
        </p:txBody>
      </p:sp>
    </p:spTree>
    <p:extLst>
      <p:ext uri="{BB962C8B-B14F-4D97-AF65-F5344CB8AC3E}">
        <p14:creationId xmlns:p14="http://schemas.microsoft.com/office/powerpoint/2010/main" val="125801374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069da8a871f4777"/>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BD7854-8108-48F2-8E03-BA8F46766D3B}"/>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Обеззараживание и обезвреживание</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Обеззараживание</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Устранение эпидемиологической опасности</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Обезвреживание</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Уменьшение массы, изменение состава или свойств для снижения вреда</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После обеззараживания Б и В</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Сохраняется необходимость дальнейшего законного обращения. В класс А они автоматически не переходят</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383BC963-8550-4D09-917D-F563CB9A61ED}"/>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СанПиН 2.1.3684-21 · СЭАОВ, письмо РПН об одновременном обеззараживании и обезвреживании</a:t>
            </a:r>
          </a:p>
        </p:txBody>
      </p:sp>
      <p:sp>
        <p:nvSpPr>
          <p:cNvPr id="5" name="">
            <a:extLst xmlns:a="http://schemas.openxmlformats.org/drawingml/2006/main">
              <a:ext uri="{FF2B5EF4-FFF2-40B4-BE49-F238E27FC236}">
                <a16:creationId xmlns:a16="http://schemas.microsoft.com/office/drawing/2014/main" id="{642B1826-EEFB-4C2D-B23B-B177465548A5}"/>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7</a:t>
            </a:r>
          </a:p>
        </p:txBody>
      </p:sp>
    </p:spTree>
    <p:extLst>
      <p:ext uri="{BB962C8B-B14F-4D97-AF65-F5344CB8AC3E}">
        <p14:creationId xmlns:p14="http://schemas.microsoft.com/office/powerpoint/2010/main" val="182343161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1cd8ec4a612442e"/>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CE6DB0-E901-4CCE-9BF1-486DE1F5DB7A}"/>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Когда можно вывезти необеззараженный Б</a:t>
            </a:r>
          </a:p>
        </p:txBody>
      </p:sp>
      <p:sp>
        <p:nvSpPr>
          <p:cNvPr id="3" name="">
            <a:extLst xmlns:a="http://schemas.openxmlformats.org/drawingml/2006/main">
              <a:ext uri="{FF2B5EF4-FFF2-40B4-BE49-F238E27FC236}">
                <a16:creationId xmlns:a16="http://schemas.microsoft.com/office/drawing/2014/main" id="{E7EE7612-CD28-4739-B287-1A757C6C1FE5}"/>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23DE0CC3-0B30-4E1C-8205-875266852461}"/>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Внешний вывоз Б: только подтверждённое основание действующих санитарных правил</a:t>
            </a:r>
          </a:p>
        </p:txBody>
      </p:sp>
      <p:sp>
        <p:nvSpPr>
          <p:cNvPr id="5" name="">
            <a:extLst xmlns:a="http://schemas.openxmlformats.org/drawingml/2006/main">
              <a:ext uri="{FF2B5EF4-FFF2-40B4-BE49-F238E27FC236}">
                <a16:creationId xmlns:a16="http://schemas.microsoft.com/office/drawing/2014/main" id="{C53AFC9D-7AA3-4137-9082-C3829665FB55}"/>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49D1674C-1D65-42F3-85F6-AEE597FCA65E}"/>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Пункт 181: из удалённого подразделения в медорганизацию, не разрешение отдать подрядчику</a:t>
            </a:r>
          </a:p>
        </p:txBody>
      </p:sp>
      <p:sp>
        <p:nvSpPr>
          <p:cNvPr id="7" name="">
            <a:extLst xmlns:a="http://schemas.openxmlformats.org/drawingml/2006/main">
              <a:ext uri="{FF2B5EF4-FFF2-40B4-BE49-F238E27FC236}">
                <a16:creationId xmlns:a16="http://schemas.microsoft.com/office/drawing/2014/main" id="{5FC096DA-30AF-4A01-AF40-CC5261CE85FE}"/>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1C24446B-66B9-47CF-AC6B-A04D0421D70F}"/>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Нет подтверждённой схемы: не передавать, вызвать ответственного и эпидемиолога</a:t>
            </a:r>
          </a:p>
        </p:txBody>
      </p:sp>
      <p:sp>
        <p:nvSpPr>
          <p:cNvPr id="9" name="">
            <a:extLst xmlns:a="http://schemas.openxmlformats.org/drawingml/2006/main">
              <a:ext uri="{FF2B5EF4-FFF2-40B4-BE49-F238E27FC236}">
                <a16:creationId xmlns:a16="http://schemas.microsoft.com/office/drawing/2014/main" id="{F6B15A8A-BDF8-4E1F-8443-86A50804F0A3}"/>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3D2EAE97-297B-444B-A6BB-BED3B1599272}"/>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Фиктивный акт недопустим. Если исключение не подтверждено, обеззаразить до вывоза</a:t>
            </a:r>
          </a:p>
        </p:txBody>
      </p:sp>
      <p:sp>
        <p:nvSpPr>
          <p:cNvPr id="11" name="">
            <a:extLst xmlns:a="http://schemas.openxmlformats.org/drawingml/2006/main">
              <a:ext uri="{FF2B5EF4-FFF2-40B4-BE49-F238E27FC236}">
                <a16:creationId xmlns:a16="http://schemas.microsoft.com/office/drawing/2014/main" id="{3ED7597E-7B80-492A-BC89-73DC1C35FE2C}"/>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СанПиН 2.1.3684-21 · ПП РФ от 30.04.2026 № 506, п. 1–14</a:t>
            </a:r>
          </a:p>
        </p:txBody>
      </p:sp>
      <p:sp>
        <p:nvSpPr>
          <p:cNvPr id="12" name="">
            <a:extLst xmlns:a="http://schemas.openxmlformats.org/drawingml/2006/main">
              <a:ext uri="{FF2B5EF4-FFF2-40B4-BE49-F238E27FC236}">
                <a16:creationId xmlns:a16="http://schemas.microsoft.com/office/drawing/2014/main" id="{72513C81-C97A-4288-8A8A-B6FC09C82627}"/>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8</a:t>
            </a:r>
          </a:p>
        </p:txBody>
      </p:sp>
    </p:spTree>
    <p:extLst>
      <p:ext uri="{BB962C8B-B14F-4D97-AF65-F5344CB8AC3E}">
        <p14:creationId xmlns:p14="http://schemas.microsoft.com/office/powerpoint/2010/main" val="25757601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c64ebf6c2d94e2f"/>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2DF787-FCEC-4710-8899-5C255A61417F}"/>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Класс В и туберкулёзные отходы</a:t>
            </a:r>
          </a:p>
        </p:txBody>
      </p:sp>
      <p:sp>
        <p:nvSpPr>
          <p:cNvPr id="3" name="">
            <a:extLst xmlns:a="http://schemas.openxmlformats.org/drawingml/2006/main">
              <a:ext uri="{FF2B5EF4-FFF2-40B4-BE49-F238E27FC236}">
                <a16:creationId xmlns:a16="http://schemas.microsoft.com/office/drawing/2014/main" id="{3F0305C5-CEC5-446E-93E0-355EEA34AF26}"/>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3D679454-8A3A-4FB8-BAF0-2576060B33FE}"/>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Необеззараженный класс В вывозить запрещено</a:t>
            </a:r>
          </a:p>
        </p:txBody>
      </p:sp>
      <p:sp>
        <p:nvSpPr>
          <p:cNvPr id="5" name="">
            <a:extLst xmlns:a="http://schemas.openxmlformats.org/drawingml/2006/main">
              <a:ext uri="{FF2B5EF4-FFF2-40B4-BE49-F238E27FC236}">
                <a16:creationId xmlns:a16="http://schemas.microsoft.com/office/drawing/2014/main" id="{DC0B3341-C457-441F-8F40-F7F7B1F99DF8}"/>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D3DB3202-CB03-450E-9C4D-DE3CC1E5FDE7}"/>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Для указанных в пункте 183 туберкулёзных отходов Б действует специальный запрет</a:t>
            </a:r>
          </a:p>
        </p:txBody>
      </p:sp>
      <p:sp>
        <p:nvSpPr>
          <p:cNvPr id="7" name="">
            <a:extLst xmlns:a="http://schemas.openxmlformats.org/drawingml/2006/main">
              <a:ext uri="{FF2B5EF4-FFF2-40B4-BE49-F238E27FC236}">
                <a16:creationId xmlns:a16="http://schemas.microsoft.com/office/drawing/2014/main" id="{B52B4D28-E318-4DA6-BC08-214307626D4F}"/>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18A9569F-1BA2-4F9E-B8B5-12AD953DA35B}"/>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Для В обязательны физические методы. Химические допускаются только в случаях пункта 183</a:t>
            </a:r>
          </a:p>
        </p:txBody>
      </p:sp>
      <p:sp>
        <p:nvSpPr>
          <p:cNvPr id="9" name="">
            <a:extLst xmlns:a="http://schemas.openxmlformats.org/drawingml/2006/main">
              <a:ext uri="{FF2B5EF4-FFF2-40B4-BE49-F238E27FC236}">
                <a16:creationId xmlns:a16="http://schemas.microsoft.com/office/drawing/2014/main" id="{4BF23870-7613-4661-B655-2F79809E5B7A}"/>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67F50DA7-3035-4EBB-BF19-869C6AAE5485}"/>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Проект СанПиН не отменяет сегодняшних ограничений</a:t>
            </a:r>
          </a:p>
        </p:txBody>
      </p:sp>
      <p:sp>
        <p:nvSpPr>
          <p:cNvPr id="11" name="">
            <a:extLst xmlns:a="http://schemas.openxmlformats.org/drawingml/2006/main">
              <a:ext uri="{FF2B5EF4-FFF2-40B4-BE49-F238E27FC236}">
                <a16:creationId xmlns:a16="http://schemas.microsoft.com/office/drawing/2014/main" id="{DD94CF0D-C2ED-4F3A-B1A0-F6F9736F9830}"/>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СанПиН 2.1.3684-21</a:t>
            </a:r>
          </a:p>
        </p:txBody>
      </p:sp>
      <p:sp>
        <p:nvSpPr>
          <p:cNvPr id="12" name="">
            <a:extLst xmlns:a="http://schemas.openxmlformats.org/drawingml/2006/main">
              <a:ext uri="{FF2B5EF4-FFF2-40B4-BE49-F238E27FC236}">
                <a16:creationId xmlns:a16="http://schemas.microsoft.com/office/drawing/2014/main" id="{4996C8DA-E8C1-40BC-9459-2D1E492C4225}"/>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9</a:t>
            </a:r>
          </a:p>
        </p:txBody>
      </p:sp>
    </p:spTree>
    <p:extLst>
      <p:ext uri="{BB962C8B-B14F-4D97-AF65-F5344CB8AC3E}">
        <p14:creationId xmlns:p14="http://schemas.microsoft.com/office/powerpoint/2010/main" val="123877025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ebea9cce45546eb"/>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DB4A665-4EBE-4F85-93FD-827945BDF016}"/>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Что подготовить к приезду машины</a:t>
            </a:r>
          </a:p>
        </p:txBody>
      </p:sp>
      <p:sp>
        <p:nvSpPr>
          <p:cNvPr id="3" name="">
            <a:extLst xmlns:a="http://schemas.openxmlformats.org/drawingml/2006/main">
              <a:ext uri="{FF2B5EF4-FFF2-40B4-BE49-F238E27FC236}">
                <a16:creationId xmlns:a16="http://schemas.microsoft.com/office/drawing/2014/main" id="{D85D86B9-034E-47B7-A50B-A81F17D93CB8}"/>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5362D4B9-B719-4FC2-908F-C13D1AFBAFEB}"/>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Сверить лицо и машину с актуальными списками. Несовпадение: остановить передачу и вызвать ответственного</a:t>
            </a:r>
          </a:p>
        </p:txBody>
      </p:sp>
      <p:sp>
        <p:nvSpPr>
          <p:cNvPr id="5" name="">
            <a:extLst xmlns:a="http://schemas.openxmlformats.org/drawingml/2006/main">
              <a:ext uri="{FF2B5EF4-FFF2-40B4-BE49-F238E27FC236}">
                <a16:creationId xmlns:a16="http://schemas.microsoft.com/office/drawing/2014/main" id="{EBB348F8-CA38-4AFE-9901-F04FBA71F706}"/>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E703D963-80A4-406B-9D0E-906070F4E904}"/>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Проверить целостность тары, маркировку и допустимость передачи этого потока</a:t>
            </a:r>
          </a:p>
        </p:txBody>
      </p:sp>
      <p:sp>
        <p:nvSpPr>
          <p:cNvPr id="7" name="">
            <a:extLst xmlns:a="http://schemas.openxmlformats.org/drawingml/2006/main">
              <a:ext uri="{FF2B5EF4-FFF2-40B4-BE49-F238E27FC236}">
                <a16:creationId xmlns:a16="http://schemas.microsoft.com/office/drawing/2014/main" id="{AEE68038-1087-4D96-A1CC-A7E8204FF911}"/>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B590BAA2-4045-4E8A-A614-A0F1C6C96780}"/>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Документы: класс, адрес объекта и подтверждение реально проведённого обеззараживания</a:t>
            </a:r>
          </a:p>
        </p:txBody>
      </p:sp>
      <p:sp>
        <p:nvSpPr>
          <p:cNvPr id="9" name="">
            <a:extLst xmlns:a="http://schemas.openxmlformats.org/drawingml/2006/main">
              <a:ext uri="{FF2B5EF4-FFF2-40B4-BE49-F238E27FC236}">
                <a16:creationId xmlns:a16="http://schemas.microsoft.com/office/drawing/2014/main" id="{89F5C589-413A-48E0-B8E0-17B9A9996C8F}"/>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C3C6B089-6011-469A-B969-1635FAD8791F}"/>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Необеззараженные В и специальный туберкулёзный Б не выдавать</a:t>
            </a:r>
          </a:p>
        </p:txBody>
      </p:sp>
      <p:sp>
        <p:nvSpPr>
          <p:cNvPr id="11" name="">
            <a:extLst xmlns:a="http://schemas.openxmlformats.org/drawingml/2006/main">
              <a:ext uri="{FF2B5EF4-FFF2-40B4-BE49-F238E27FC236}">
                <a16:creationId xmlns:a16="http://schemas.microsoft.com/office/drawing/2014/main" id="{0A674C3B-A03A-4A00-AF6C-419CA9CE1695}"/>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30.04.2026 № 506, п. 1–14</a:t>
            </a:r>
          </a:p>
        </p:txBody>
      </p:sp>
      <p:sp>
        <p:nvSpPr>
          <p:cNvPr id="12" name="">
            <a:extLst xmlns:a="http://schemas.openxmlformats.org/drawingml/2006/main">
              <a:ext uri="{FF2B5EF4-FFF2-40B4-BE49-F238E27FC236}">
                <a16:creationId xmlns:a16="http://schemas.microsoft.com/office/drawing/2014/main" id="{3A82794C-5879-417A-9461-02B4A8E24ECF}"/>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10</a:t>
            </a:r>
          </a:p>
        </p:txBody>
      </p:sp>
    </p:spTree>
    <p:extLst>
      <p:ext uri="{BB962C8B-B14F-4D97-AF65-F5344CB8AC3E}">
        <p14:creationId xmlns:p14="http://schemas.microsoft.com/office/powerpoint/2010/main" val="137898218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c63d80200af049dd"/>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720DC03-BC12-4542-87D0-63D34DBE6D74}"/>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Передача отходов и получение актов</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При передаче</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Определение массы или объёма в присутствии заказчика и двусторонний документ</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При дефекте упаковки</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Немедленное устранение либо акт о нарушении. Вывоз после устранения</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После обработки</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Акт до 30 календарных дней после окончания месяца вывоза. Исключение: только перевозка</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C047415B-683C-4808-8493-57C1108A849A}"/>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30.04.2026 № 506, п. 1–14</a:t>
            </a:r>
          </a:p>
        </p:txBody>
      </p:sp>
      <p:sp>
        <p:nvSpPr>
          <p:cNvPr id="5" name="">
            <a:extLst xmlns:a="http://schemas.openxmlformats.org/drawingml/2006/main">
              <a:ext uri="{FF2B5EF4-FFF2-40B4-BE49-F238E27FC236}">
                <a16:creationId xmlns:a16="http://schemas.microsoft.com/office/drawing/2014/main" id="{5C8B746F-04DB-4788-87D2-6AA07D86D087}"/>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11</a:t>
            </a:r>
          </a:p>
        </p:txBody>
      </p:sp>
    </p:spTree>
    <p:extLst>
      <p:ext uri="{BB962C8B-B14F-4D97-AF65-F5344CB8AC3E}">
        <p14:creationId xmlns:p14="http://schemas.microsoft.com/office/powerpoint/2010/main" val="35776591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8a848485cd4a482b"/>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9F7422-F6FB-4B6F-867D-79B2F5315390}"/>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Учёт в тоннах и первичные измерения</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Фактический метод</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Массу измеряют. Исходные данные сохраняют, ответственный сводит их в тонны</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Расчётный метод</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Объём, число контейнеров и измеренная средняя плотность конкретного класса</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Свод учреждения</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Остатки, образование, приём, обработка и передача по каждому классу</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56493A98-0D04-4B50-BB2C-FEC621BEF282}"/>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29.05.2026 № 624, п. 3–14 · ПП РФ от 30.04.2026 № 506, п. 1–14</a:t>
            </a:r>
          </a:p>
        </p:txBody>
      </p:sp>
      <p:sp>
        <p:nvSpPr>
          <p:cNvPr id="5" name="">
            <a:extLst xmlns:a="http://schemas.openxmlformats.org/drawingml/2006/main">
              <a:ext uri="{FF2B5EF4-FFF2-40B4-BE49-F238E27FC236}">
                <a16:creationId xmlns:a16="http://schemas.microsoft.com/office/drawing/2014/main" id="{722994C5-6997-441D-9481-44DBC5922853}"/>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12</a:t>
            </a:r>
          </a:p>
        </p:txBody>
      </p:sp>
    </p:spTree>
    <p:extLst>
      <p:ext uri="{BB962C8B-B14F-4D97-AF65-F5344CB8AC3E}">
        <p14:creationId xmlns:p14="http://schemas.microsoft.com/office/powerpoint/2010/main" val="125579113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d323a297f9c4e00"/>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27D94CB-3260-4172-A956-1063C5140B25}"/>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Отчётность и локальные документы</a:t>
            </a:r>
          </a:p>
        </p:txBody>
      </p:sp>
      <p:sp>
        <p:nvSpPr>
          <p:cNvPr id="3" name="">
            <a:extLst xmlns:a="http://schemas.openxmlformats.org/drawingml/2006/main">
              <a:ext uri="{FF2B5EF4-FFF2-40B4-BE49-F238E27FC236}">
                <a16:creationId xmlns:a16="http://schemas.microsoft.com/office/drawing/2014/main" id="{463E5433-1E01-4293-96E2-0384B8CF2330}"/>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20521770-4FF3-4B8C-BC8E-FF1AFB695AC0}"/>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Календарный год является отчётным периодом по № 624</a:t>
            </a:r>
          </a:p>
        </p:txBody>
      </p:sp>
      <p:sp>
        <p:nvSpPr>
          <p:cNvPr id="5" name="">
            <a:extLst xmlns:a="http://schemas.openxmlformats.org/drawingml/2006/main">
              <a:ext uri="{FF2B5EF4-FFF2-40B4-BE49-F238E27FC236}">
                <a16:creationId xmlns:a16="http://schemas.microsoft.com/office/drawing/2014/main" id="{2AD5B88E-2A65-4C6B-B01E-9A7BEC006A91}"/>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746D1470-B3C3-4DA2-A0BA-3F6EBB221F77}"/>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Сведения передаются через форму статистического наблюдения</a:t>
            </a:r>
          </a:p>
        </p:txBody>
      </p:sp>
      <p:sp>
        <p:nvSpPr>
          <p:cNvPr id="7" name="">
            <a:extLst xmlns:a="http://schemas.openxmlformats.org/drawingml/2006/main">
              <a:ext uri="{FF2B5EF4-FFF2-40B4-BE49-F238E27FC236}">
                <a16:creationId xmlns:a16="http://schemas.microsoft.com/office/drawing/2014/main" id="{54AEAD13-47A2-473B-A0EB-B4303E482943}"/>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D614A695-BD35-4537-BFCD-2424F7012204}"/>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По действующей форме отчёт за 2026 год сдаётся к 1 февраля 2027 года</a:t>
            </a:r>
          </a:p>
        </p:txBody>
      </p:sp>
      <p:sp>
        <p:nvSpPr>
          <p:cNvPr id="9" name="">
            <a:extLst xmlns:a="http://schemas.openxmlformats.org/drawingml/2006/main">
              <a:ext uri="{FF2B5EF4-FFF2-40B4-BE49-F238E27FC236}">
                <a16:creationId xmlns:a16="http://schemas.microsoft.com/office/drawing/2014/main" id="{22145821-C149-4507-A54E-C4774C1141BF}"/>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76EBF776-67F1-4AD9-A6C1-76656964C818}"/>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Схема, инструкции и журналы должны отражать реальный процесс</a:t>
            </a:r>
          </a:p>
        </p:txBody>
      </p:sp>
      <p:sp>
        <p:nvSpPr>
          <p:cNvPr id="11" name="">
            <a:extLst xmlns:a="http://schemas.openxmlformats.org/drawingml/2006/main">
              <a:ext uri="{FF2B5EF4-FFF2-40B4-BE49-F238E27FC236}">
                <a16:creationId xmlns:a16="http://schemas.microsoft.com/office/drawing/2014/main" id="{D0A8CFBE-8A7A-4AA4-9313-E67623035DA8}"/>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29.05.2026 № 624, п. 3–14 · Росстат, приказ от 30.12.2022 № 993, форма 2-Медотходы и срок · СанПиН 2.1.3684-21</a:t>
            </a:r>
          </a:p>
        </p:txBody>
      </p:sp>
      <p:sp>
        <p:nvSpPr>
          <p:cNvPr id="12" name="">
            <a:extLst xmlns:a="http://schemas.openxmlformats.org/drawingml/2006/main">
              <a:ext uri="{FF2B5EF4-FFF2-40B4-BE49-F238E27FC236}">
                <a16:creationId xmlns:a16="http://schemas.microsoft.com/office/drawing/2014/main" id="{8CFD99B0-9FB9-49F3-9B3F-FB2A46A18BD8}"/>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13</a:t>
            </a:r>
          </a:p>
        </p:txBody>
      </p:sp>
    </p:spTree>
    <p:extLst>
      <p:ext uri="{BB962C8B-B14F-4D97-AF65-F5344CB8AC3E}">
        <p14:creationId xmlns:p14="http://schemas.microsoft.com/office/powerpoint/2010/main" val="59909733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2d735eaed9344b6"/>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6245D81-4938-4479-9551-8EEC630E5269}"/>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Класс Г требует отдельной проверки</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Специальный перечень № 1354-р</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Виды I–II классов из перечня. Паспортизация, нужное обеззараживание и передача ФЭО</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Остальной медицинский Г</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Маршрут по статье 22.1 с необходимыми разрешениями для конкретных операций</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Лекарства</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Для препаратов, охваченных № 1447, нужен специальный порядок и акт уничтожения</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24A198B0-AFA3-4CD6-9497-E9C111910DE8}"/>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Распоряжение Правительства РФ от 28.05.2025 № 1354-р · ПП РФ от 15.09.2020 № 1447, действующий в сентябре 2026 порядок</a:t>
            </a:r>
          </a:p>
        </p:txBody>
      </p:sp>
      <p:sp>
        <p:nvSpPr>
          <p:cNvPr id="5" name="">
            <a:extLst xmlns:a="http://schemas.openxmlformats.org/drawingml/2006/main">
              <a:ext uri="{FF2B5EF4-FFF2-40B4-BE49-F238E27FC236}">
                <a16:creationId xmlns:a16="http://schemas.microsoft.com/office/drawing/2014/main" id="{76AB2743-E4D7-462C-9869-B4A6B284B853}"/>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14</a:t>
            </a:r>
          </a:p>
        </p:txBody>
      </p:sp>
    </p:spTree>
    <p:extLst>
      <p:ext uri="{BB962C8B-B14F-4D97-AF65-F5344CB8AC3E}">
        <p14:creationId xmlns:p14="http://schemas.microsoft.com/office/powerpoint/2010/main" val="142351653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6d329a770ce423b"/>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F9A9DCB-D53C-4EA4-B6F0-2A8E3B988157}"/>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Электронная транспортная накладная</a:t>
            </a:r>
          </a:p>
        </p:txBody>
      </p:sp>
      <p:sp>
        <p:nvSpPr>
          <p:cNvPr id="3" name="">
            <a:extLst xmlns:a="http://schemas.openxmlformats.org/drawingml/2006/main">
              <a:ext uri="{FF2B5EF4-FFF2-40B4-BE49-F238E27FC236}">
                <a16:creationId xmlns:a16="http://schemas.microsoft.com/office/drawing/2014/main" id="{C1AF047C-83DC-4B83-BE71-E6BF9120B408}"/>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B2975EAD-D1FD-45E7-84C6-FD0BED2D5D45}"/>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Отдельная перевозка: ЭТРН с 1 сентября 2026 года, кроме установленных исключений</a:t>
            </a:r>
          </a:p>
        </p:txBody>
      </p:sp>
      <p:sp>
        <p:nvSpPr>
          <p:cNvPr id="5" name="">
            <a:extLst xmlns:a="http://schemas.openxmlformats.org/drawingml/2006/main">
              <a:ext uri="{FF2B5EF4-FFF2-40B4-BE49-F238E27FC236}">
                <a16:creationId xmlns:a16="http://schemas.microsoft.com/office/drawing/2014/main" id="{122BEE07-A99F-470C-AAC1-53FAFA5EA9CD}"/>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B84DE4FC-C517-413F-817E-8899C910018F}"/>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Письмо Минздрава: адресная позиция по комплексной услуге, не нормативный акт</a:t>
            </a:r>
          </a:p>
        </p:txBody>
      </p:sp>
      <p:sp>
        <p:nvSpPr>
          <p:cNvPr id="7" name="">
            <a:extLst xmlns:a="http://schemas.openxmlformats.org/drawingml/2006/main">
              <a:ext uri="{FF2B5EF4-FFF2-40B4-BE49-F238E27FC236}">
                <a16:creationId xmlns:a16="http://schemas.microsoft.com/office/drawing/2014/main" id="{B691D93B-CAAE-4EC1-87DA-60E9107A9385}"/>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9EEAA01C-7B2B-43AC-98E2-2674F25E7C9D}"/>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Отдельный перевозчик требует отдельной проверки</a:t>
            </a:r>
          </a:p>
        </p:txBody>
      </p:sp>
      <p:sp>
        <p:nvSpPr>
          <p:cNvPr id="9" name="">
            <a:extLst xmlns:a="http://schemas.openxmlformats.org/drawingml/2006/main">
              <a:ext uri="{FF2B5EF4-FFF2-40B4-BE49-F238E27FC236}">
                <a16:creationId xmlns:a16="http://schemas.microsoft.com/office/drawing/2014/main" id="{F2CD6123-8D9F-4DF7-A991-A0D298752301}"/>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2A8183B1-361B-4F51-A213-C8CB2E791E3B}"/>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Акт передачи, подтверждение обработки и путевой лист имеют разные функции</a:t>
            </a:r>
          </a:p>
        </p:txBody>
      </p:sp>
      <p:sp>
        <p:nvSpPr>
          <p:cNvPr id="11" name="">
            <a:extLst xmlns:a="http://schemas.openxmlformats.org/drawingml/2006/main">
              <a:ext uri="{FF2B5EF4-FFF2-40B4-BE49-F238E27FC236}">
                <a16:creationId xmlns:a16="http://schemas.microsoft.com/office/drawing/2014/main" id="{930B8031-FB3A-49B0-B432-39A2C4AD212D}"/>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СЭАОВ, сканы письма Минздрава от 02.09.2026 № 30-5/3602 об ЭТРН · ПП РФ от 30.04.2026 № 506, п. 1–14 · Минтранс, ЭТРН и путевые листы, действующие разъяснения</a:t>
            </a:r>
          </a:p>
        </p:txBody>
      </p:sp>
      <p:sp>
        <p:nvSpPr>
          <p:cNvPr id="12" name="">
            <a:extLst xmlns:a="http://schemas.openxmlformats.org/drawingml/2006/main">
              <a:ext uri="{FF2B5EF4-FFF2-40B4-BE49-F238E27FC236}">
                <a16:creationId xmlns:a16="http://schemas.microsoft.com/office/drawing/2014/main" id="{D7B55854-B97C-4061-B470-73CF754CB24C}"/>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15</a:t>
            </a:r>
          </a:p>
        </p:txBody>
      </p:sp>
    </p:spTree>
    <p:extLst>
      <p:ext uri="{BB962C8B-B14F-4D97-AF65-F5344CB8AC3E}">
        <p14:creationId xmlns:p14="http://schemas.microsoft.com/office/powerpoint/2010/main" val="143147833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95ed776ae7a4aa7"/>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7890993-3D3B-48D5-9FF1-59431694BD41}"/>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Если вывоз сорвался</a:t>
            </a:r>
          </a:p>
        </p:txBody>
      </p:sp>
      <p:sp>
        <p:nvSpPr>
          <p:cNvPr id="3" name="">
            <a:extLst xmlns:a="http://schemas.openxmlformats.org/drawingml/2006/main">
              <a:ext uri="{FF2B5EF4-FFF2-40B4-BE49-F238E27FC236}">
                <a16:creationId xmlns:a16="http://schemas.microsoft.com/office/drawing/2014/main" id="{7397D4BE-C62C-476B-B9A1-40F3C28AAAE6}"/>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6E70197D-7AC4-483F-BE8B-396E6EE95AF6}"/>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Немедленно сообщить ответственному, эпидемиологу и руководителю</a:t>
            </a:r>
          </a:p>
        </p:txBody>
      </p:sp>
      <p:sp>
        <p:nvSpPr>
          <p:cNvPr id="5" name="">
            <a:extLst xmlns:a="http://schemas.openxmlformats.org/drawingml/2006/main">
              <a:ext uri="{FF2B5EF4-FFF2-40B4-BE49-F238E27FC236}">
                <a16:creationId xmlns:a16="http://schemas.microsoft.com/office/drawing/2014/main" id="{3B14511A-7015-4857-B585-5741A702BC18}"/>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1E6D2F5E-F58A-4637-B5ED-AED2129AD9BF}"/>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Зафиксировать отказ или нарушение и фактический остаток</a:t>
            </a:r>
          </a:p>
        </p:txBody>
      </p:sp>
      <p:sp>
        <p:nvSpPr>
          <p:cNvPr id="7" name="">
            <a:extLst xmlns:a="http://schemas.openxmlformats.org/drawingml/2006/main">
              <a:ext uri="{FF2B5EF4-FFF2-40B4-BE49-F238E27FC236}">
                <a16:creationId xmlns:a16="http://schemas.microsoft.com/office/drawing/2014/main" id="{6CB828DA-1C00-436E-A22B-3C3EADF81B19}"/>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381876A4-D557-47AF-9D2E-8BDE16545AFB}"/>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Допустимое накопление Б: свыше 24 часов в холоде, до 7 суток в холодильнике или месяца в морозилке</a:t>
            </a:r>
          </a:p>
        </p:txBody>
      </p:sp>
      <p:sp>
        <p:nvSpPr>
          <p:cNvPr id="9" name="">
            <a:extLst xmlns:a="http://schemas.openxmlformats.org/drawingml/2006/main">
              <a:ext uri="{FF2B5EF4-FFF2-40B4-BE49-F238E27FC236}">
                <a16:creationId xmlns:a16="http://schemas.microsoft.com/office/drawing/2014/main" id="{0D7F0FBA-726F-49F3-BF79-431354292733}"/>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A8FF9057-4439-4454-99A3-44F873181823}"/>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Руководство подключает проверенный резерв. Смена действует по аварийной инструкции</a:t>
            </a:r>
          </a:p>
        </p:txBody>
      </p:sp>
      <p:sp>
        <p:nvSpPr>
          <p:cNvPr id="11" name="">
            <a:extLst xmlns:a="http://schemas.openxmlformats.org/drawingml/2006/main">
              <a:ext uri="{FF2B5EF4-FFF2-40B4-BE49-F238E27FC236}">
                <a16:creationId xmlns:a16="http://schemas.microsoft.com/office/drawing/2014/main" id="{38712779-5ACB-475D-983B-EE57FEFA97D8}"/>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СанПиН 2.1.3684-21 · ПП РФ от 30.04.2026 № 506, п. 1–14 · 44-ФЗ, статья 93, основания закупки у единственного поставщика</a:t>
            </a:r>
          </a:p>
        </p:txBody>
      </p:sp>
      <p:sp>
        <p:nvSpPr>
          <p:cNvPr id="12" name="">
            <a:extLst xmlns:a="http://schemas.openxmlformats.org/drawingml/2006/main">
              <a:ext uri="{FF2B5EF4-FFF2-40B4-BE49-F238E27FC236}">
                <a16:creationId xmlns:a16="http://schemas.microsoft.com/office/drawing/2014/main" id="{38418F66-6483-4081-80B3-7913F4B81823}"/>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16</a:t>
            </a:r>
          </a:p>
        </p:txBody>
      </p:sp>
    </p:spTree>
    <p:extLst>
      <p:ext uri="{BB962C8B-B14F-4D97-AF65-F5344CB8AC3E}">
        <p14:creationId xmlns:p14="http://schemas.microsoft.com/office/powerpoint/2010/main" val="191981274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19e69ce3dce465a"/>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90D865-EABE-4A5A-A1D1-38B21AB316DD}"/>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Что ЛПУ нужно проверить сейчас</a:t>
            </a:r>
          </a:p>
        </p:txBody>
      </p:sp>
      <p:sp>
        <p:nvSpPr>
          <p:cNvPr id="3" name="">
            <a:extLst xmlns:a="http://schemas.openxmlformats.org/drawingml/2006/main">
              <a:ext uri="{FF2B5EF4-FFF2-40B4-BE49-F238E27FC236}">
                <a16:creationId xmlns:a16="http://schemas.microsoft.com/office/drawing/2014/main" id="{5E1F91A1-064A-4652-8824-867E35698A07}"/>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2CB558DB-03FA-4DFC-96F0-B09A6607A2D8}"/>
              </a:ext>
            </a:extLst>
          </p:cNvPr>
          <p:cNvSpPr>
            <a:spLocks xmlns:a="http://schemas.openxmlformats.org/drawingml/2006/main" noGrp="1"/>
          </p:cNvSpPr>
          <p:nvPr/>
        </p:nvSpPr>
        <p:spPr>
          <a:xfrm xmlns:a="http://schemas.openxmlformats.org/drawingml/2006/main">
            <a:off x="1514475" y="1828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По каждому потоку определён законный получатель</a:t>
            </a:r>
          </a:p>
        </p:txBody>
      </p:sp>
      <p:sp>
        <p:nvSpPr>
          <p:cNvPr id="5" name="">
            <a:extLst xmlns:a="http://schemas.openxmlformats.org/drawingml/2006/main">
              <a:ext uri="{FF2B5EF4-FFF2-40B4-BE49-F238E27FC236}">
                <a16:creationId xmlns:a16="http://schemas.microsoft.com/office/drawing/2014/main" id="{2AF58E85-65F4-485B-8F77-F08AB0714A59}"/>
              </a:ext>
            </a:extLst>
          </p:cNvPr>
          <p:cNvSpPr>
            <a:spLocks xmlns:a="http://schemas.openxmlformats.org/drawingml/2006/main" noGrp="1"/>
          </p:cNvSpPr>
          <p:nvPr/>
        </p:nvSpPr>
        <p:spPr>
          <a:xfrm xmlns:a="http://schemas.openxmlformats.org/drawingml/2006/main">
            <a:off x="685800" y="2628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B1180BB9-7793-47AA-B654-199A8569EC4E}"/>
              </a:ext>
            </a:extLst>
          </p:cNvPr>
          <p:cNvSpPr>
            <a:spLocks xmlns:a="http://schemas.openxmlformats.org/drawingml/2006/main" noGrp="1"/>
          </p:cNvSpPr>
          <p:nvPr/>
        </p:nvSpPr>
        <p:spPr>
          <a:xfrm xmlns:a="http://schemas.openxmlformats.org/drawingml/2006/main">
            <a:off x="1514475" y="2590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Реестр проверен. Способность безопасно обработать наш поток подтверждена отдельно</a:t>
            </a:r>
          </a:p>
        </p:txBody>
      </p:sp>
      <p:sp>
        <p:nvSpPr>
          <p:cNvPr id="7" name="">
            <a:extLst xmlns:a="http://schemas.openxmlformats.org/drawingml/2006/main">
              <a:ext uri="{FF2B5EF4-FFF2-40B4-BE49-F238E27FC236}">
                <a16:creationId xmlns:a16="http://schemas.microsoft.com/office/drawing/2014/main" id="{7035E708-5631-4218-9F78-26D5FC31ABE4}"/>
              </a:ext>
            </a:extLst>
          </p:cNvPr>
          <p:cNvSpPr>
            <a:spLocks xmlns:a="http://schemas.openxmlformats.org/drawingml/2006/main" noGrp="1"/>
          </p:cNvSpPr>
          <p:nvPr/>
        </p:nvSpPr>
        <p:spPr>
          <a:xfrm xmlns:a="http://schemas.openxmlformats.org/drawingml/2006/main">
            <a:off x="685800" y="3390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FB1D5E39-9036-4844-BA10-223836B98106}"/>
              </a:ext>
            </a:extLst>
          </p:cNvPr>
          <p:cNvSpPr>
            <a:spLocks xmlns:a="http://schemas.openxmlformats.org/drawingml/2006/main" noGrp="1"/>
          </p:cNvSpPr>
          <p:nvPr/>
        </p:nvSpPr>
        <p:spPr>
          <a:xfrm xmlns:a="http://schemas.openxmlformats.org/drawingml/2006/main">
            <a:off x="1514475" y="3352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Сотруднику доступен порядок передачи и список ответственных</a:t>
            </a:r>
          </a:p>
        </p:txBody>
      </p:sp>
      <p:sp>
        <p:nvSpPr>
          <p:cNvPr id="9" name="">
            <a:extLst xmlns:a="http://schemas.openxmlformats.org/drawingml/2006/main">
              <a:ext uri="{FF2B5EF4-FFF2-40B4-BE49-F238E27FC236}">
                <a16:creationId xmlns:a16="http://schemas.microsoft.com/office/drawing/2014/main" id="{B0648193-2169-4E55-B7B5-86DBA8799D6E}"/>
              </a:ext>
            </a:extLst>
          </p:cNvPr>
          <p:cNvSpPr>
            <a:spLocks xmlns:a="http://schemas.openxmlformats.org/drawingml/2006/main" noGrp="1"/>
          </p:cNvSpPr>
          <p:nvPr/>
        </p:nvSpPr>
        <p:spPr>
          <a:xfrm xmlns:a="http://schemas.openxmlformats.org/drawingml/2006/main">
            <a:off x="685800" y="4152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28905821-6E53-4807-AF93-CDD5838A390E}"/>
              </a:ext>
            </a:extLst>
          </p:cNvPr>
          <p:cNvSpPr>
            <a:spLocks xmlns:a="http://schemas.openxmlformats.org/drawingml/2006/main" noGrp="1"/>
          </p:cNvSpPr>
          <p:nvPr/>
        </p:nvSpPr>
        <p:spPr>
          <a:xfrm xmlns:a="http://schemas.openxmlformats.org/drawingml/2006/main">
            <a:off x="1514475" y="4114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Документы обезвреживания действительно возвращаются</a:t>
            </a:r>
          </a:p>
        </p:txBody>
      </p:sp>
      <p:sp>
        <p:nvSpPr>
          <p:cNvPr id="11" name="">
            <a:extLst xmlns:a="http://schemas.openxmlformats.org/drawingml/2006/main">
              <a:ext uri="{FF2B5EF4-FFF2-40B4-BE49-F238E27FC236}">
                <a16:creationId xmlns:a16="http://schemas.microsoft.com/office/drawing/2014/main" id="{3C20FBA6-EEE4-40C5-9716-561109F80865}"/>
              </a:ext>
            </a:extLst>
          </p:cNvPr>
          <p:cNvSpPr>
            <a:spLocks xmlns:a="http://schemas.openxmlformats.org/drawingml/2006/main" noGrp="1"/>
          </p:cNvSpPr>
          <p:nvPr/>
        </p:nvSpPr>
        <p:spPr>
          <a:xfrm xmlns:a="http://schemas.openxmlformats.org/drawingml/2006/main">
            <a:off x="685800" y="4914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05</a:t>
            </a:r>
          </a:p>
        </p:txBody>
      </p:sp>
      <p:sp>
        <p:nvSpPr>
          <p:cNvPr id="12" name="">
            <a:extLst xmlns:a="http://schemas.openxmlformats.org/drawingml/2006/main">
              <a:ext uri="{FF2B5EF4-FFF2-40B4-BE49-F238E27FC236}">
                <a16:creationId xmlns:a16="http://schemas.microsoft.com/office/drawing/2014/main" id="{60460CB5-DC92-4666-BADB-75C8E5B73622}"/>
              </a:ext>
            </a:extLst>
          </p:cNvPr>
          <p:cNvSpPr>
            <a:spLocks xmlns:a="http://schemas.openxmlformats.org/drawingml/2006/main" noGrp="1"/>
          </p:cNvSpPr>
          <p:nvPr/>
        </p:nvSpPr>
        <p:spPr>
          <a:xfrm xmlns:a="http://schemas.openxmlformats.org/drawingml/2006/main">
            <a:off x="1514475" y="4876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Учёт сводится в массу по обоснованному методу</a:t>
            </a:r>
          </a:p>
        </p:txBody>
      </p:sp>
      <p:sp>
        <p:nvSpPr>
          <p:cNvPr id="13" name="">
            <a:extLst xmlns:a="http://schemas.openxmlformats.org/drawingml/2006/main">
              <a:ext uri="{FF2B5EF4-FFF2-40B4-BE49-F238E27FC236}">
                <a16:creationId xmlns:a16="http://schemas.microsoft.com/office/drawing/2014/main" id="{A104A541-BDB0-446E-8800-4CDE00FD8449}"/>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ПП РФ от 28.03.2026 № 339, правила и приложение · ПП РФ от 30.04.2026 № 506, п. 1–14 · ПП РФ от 29.05.2026 № 624, п. 3–14 · СЭАОВ, н…</a:t>
            </a:r>
          </a:p>
        </p:txBody>
      </p:sp>
      <p:sp>
        <p:nvSpPr>
          <p:cNvPr id="14" name="">
            <a:extLst xmlns:a="http://schemas.openxmlformats.org/drawingml/2006/main">
              <a:ext uri="{FF2B5EF4-FFF2-40B4-BE49-F238E27FC236}">
                <a16:creationId xmlns:a16="http://schemas.microsoft.com/office/drawing/2014/main" id="{88AB42C1-203C-48A4-8205-9587837C16BD}"/>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17</a:t>
            </a:r>
          </a:p>
        </p:txBody>
      </p:sp>
    </p:spTree>
    <p:extLst>
      <p:ext uri="{BB962C8B-B14F-4D97-AF65-F5344CB8AC3E}">
        <p14:creationId xmlns:p14="http://schemas.microsoft.com/office/powerpoint/2010/main" val="27225020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86abf1787e34e7b"/>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9DC29E-0E08-4BAF-BE58-4DF7FEB7C1B0}"/>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Вопросы и ответы</a:t>
            </a:r>
          </a:p>
        </p:txBody>
      </p:sp>
      <p:sp>
        <p:nvSpPr>
          <p:cNvPr id="3" name="">
            <a:extLst xmlns:a="http://schemas.openxmlformats.org/drawingml/2006/main">
              <a:ext uri="{FF2B5EF4-FFF2-40B4-BE49-F238E27FC236}">
                <a16:creationId xmlns:a16="http://schemas.microsoft.com/office/drawing/2014/main" id="{1CE3F40E-4FDF-413F-8CDF-512FD1773C82}"/>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3B96F3DB-D79E-4017-9FC6-8044E6B880BE}"/>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14:25–14:30</a:t>
            </a:r>
          </a:p>
        </p:txBody>
      </p:sp>
      <p:sp>
        <p:nvSpPr>
          <p:cNvPr id="5" name="">
            <a:extLst xmlns:a="http://schemas.openxmlformats.org/drawingml/2006/main">
              <a:ext uri="{FF2B5EF4-FFF2-40B4-BE49-F238E27FC236}">
                <a16:creationId xmlns:a16="http://schemas.microsoft.com/office/drawing/2014/main" id="{909C7B79-CA35-4E8E-B140-42E5948A317C}"/>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46FCAFF2-39C9-46A5-96B2-5C67008A7B0C}"/>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Для разбора случая: класс отходов, выполненная обработка, исполнитель и документы</a:t>
            </a:r>
          </a:p>
        </p:txBody>
      </p:sp>
      <p:sp>
        <p:nvSpPr>
          <p:cNvPr id="7" name="">
            <a:extLst xmlns:a="http://schemas.openxmlformats.org/drawingml/2006/main">
              <a:ext uri="{FF2B5EF4-FFF2-40B4-BE49-F238E27FC236}">
                <a16:creationId xmlns:a16="http://schemas.microsoft.com/office/drawing/2014/main" id="{E22D3E5A-FA6B-4F63-B9F4-F7322DCED57D}"/>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5D01040B-451B-4D05-BDC7-DFD148C3A7F7}"/>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Региональные реестры и разъяснения: ecoalition.ru</a:t>
            </a:r>
          </a:p>
        </p:txBody>
      </p:sp>
      <p:sp>
        <p:nvSpPr>
          <p:cNvPr id="9" name="">
            <a:extLst xmlns:a="http://schemas.openxmlformats.org/drawingml/2006/main">
              <a:ext uri="{FF2B5EF4-FFF2-40B4-BE49-F238E27FC236}">
                <a16:creationId xmlns:a16="http://schemas.microsoft.com/office/drawing/2014/main" id="{0604401A-5CFD-46C8-8668-0CBBAAE255D6}"/>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СЭАОВ, навигатор по официальным региональным реестрам</a:t>
            </a:r>
          </a:p>
        </p:txBody>
      </p:sp>
      <p:sp>
        <p:nvSpPr>
          <p:cNvPr id="10" name="">
            <a:extLst xmlns:a="http://schemas.openxmlformats.org/drawingml/2006/main">
              <a:ext uri="{FF2B5EF4-FFF2-40B4-BE49-F238E27FC236}">
                <a16:creationId xmlns:a16="http://schemas.microsoft.com/office/drawing/2014/main" id="{DE67EFAE-E836-41F6-B25C-80320B00423E}"/>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18</a:t>
            </a:r>
          </a:p>
        </p:txBody>
      </p:sp>
    </p:spTree>
    <p:extLst>
      <p:ext uri="{BB962C8B-B14F-4D97-AF65-F5344CB8AC3E}">
        <p14:creationId xmlns:p14="http://schemas.microsoft.com/office/powerpoint/2010/main" val="179260801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cf7bac1eb364080"/>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B13DAF6-BBBD-405B-BD0B-0D11C00615C7}"/>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Приложение 1 Договор с исполнителем</a:t>
            </a:r>
          </a:p>
        </p:txBody>
      </p:sp>
      <p:sp>
        <p:nvSpPr>
          <p:cNvPr id="3" name="">
            <a:extLst xmlns:a="http://schemas.openxmlformats.org/drawingml/2006/main">
              <a:ext uri="{FF2B5EF4-FFF2-40B4-BE49-F238E27FC236}">
                <a16:creationId xmlns:a16="http://schemas.microsoft.com/office/drawing/2014/main" id="{49099EB2-0EF8-4344-9E0D-A6A8E182FD5E}"/>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04102C49-2CC7-4CED-B92E-74E5E606E12D}"/>
              </a:ext>
            </a:extLst>
          </p:cNvPr>
          <p:cNvSpPr>
            <a:spLocks xmlns:a="http://schemas.openxmlformats.org/drawingml/2006/main" noGrp="1"/>
          </p:cNvSpPr>
          <p:nvPr/>
        </p:nvSpPr>
        <p:spPr>
          <a:xfrm xmlns:a="http://schemas.openxmlformats.org/drawingml/2006/main">
            <a:off x="1514475" y="1828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Фактический обезвреживатель, объект и операции по каждому потоку</a:t>
            </a:r>
          </a:p>
        </p:txBody>
      </p:sp>
      <p:sp>
        <p:nvSpPr>
          <p:cNvPr id="5" name="">
            <a:extLst xmlns:a="http://schemas.openxmlformats.org/drawingml/2006/main">
              <a:ext uri="{FF2B5EF4-FFF2-40B4-BE49-F238E27FC236}">
                <a16:creationId xmlns:a16="http://schemas.microsoft.com/office/drawing/2014/main" id="{EEFEFC51-1CA6-4493-802F-F6D0BB900B65}"/>
              </a:ext>
            </a:extLst>
          </p:cNvPr>
          <p:cNvSpPr>
            <a:spLocks xmlns:a="http://schemas.openxmlformats.org/drawingml/2006/main" noGrp="1"/>
          </p:cNvSpPr>
          <p:nvPr/>
        </p:nvSpPr>
        <p:spPr>
          <a:xfrm xmlns:a="http://schemas.openxmlformats.org/drawingml/2006/main">
            <a:off x="685800" y="2628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4117AAD8-4C79-4F52-B63B-8A1148E8DDC5}"/>
              </a:ext>
            </a:extLst>
          </p:cNvPr>
          <p:cNvSpPr>
            <a:spLocks xmlns:a="http://schemas.openxmlformats.org/drawingml/2006/main" noGrp="1"/>
          </p:cNvSpPr>
          <p:nvPr/>
        </p:nvSpPr>
        <p:spPr>
          <a:xfrm xmlns:a="http://schemas.openxmlformats.org/drawingml/2006/main">
            <a:off x="1514475" y="2590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Списки ответственных лиц и машин, порядок обновления</a:t>
            </a:r>
          </a:p>
        </p:txBody>
      </p:sp>
      <p:sp>
        <p:nvSpPr>
          <p:cNvPr id="7" name="">
            <a:extLst xmlns:a="http://schemas.openxmlformats.org/drawingml/2006/main">
              <a:ext uri="{FF2B5EF4-FFF2-40B4-BE49-F238E27FC236}">
                <a16:creationId xmlns:a16="http://schemas.microsoft.com/office/drawing/2014/main" id="{71D8591F-9488-452E-BC6E-9766C0A7BA73}"/>
              </a:ext>
            </a:extLst>
          </p:cNvPr>
          <p:cNvSpPr>
            <a:spLocks xmlns:a="http://schemas.openxmlformats.org/drawingml/2006/main" noGrp="1"/>
          </p:cNvSpPr>
          <p:nvPr/>
        </p:nvSpPr>
        <p:spPr>
          <a:xfrm xmlns:a="http://schemas.openxmlformats.org/drawingml/2006/main">
            <a:off x="685800" y="3390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F486D7D5-57A1-447F-8D6E-487A90CFAE78}"/>
              </a:ext>
            </a:extLst>
          </p:cNvPr>
          <p:cNvSpPr>
            <a:spLocks xmlns:a="http://schemas.openxmlformats.org/drawingml/2006/main" noGrp="1"/>
          </p:cNvSpPr>
          <p:nvPr/>
        </p:nvSpPr>
        <p:spPr>
          <a:xfrm xmlns:a="http://schemas.openxmlformats.org/drawingml/2006/main">
            <a:off x="1514475" y="3352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График, количество, упаковка и мойка с дезинфекцией многоразовой тары</a:t>
            </a:r>
          </a:p>
        </p:txBody>
      </p:sp>
      <p:sp>
        <p:nvSpPr>
          <p:cNvPr id="9" name="">
            <a:extLst xmlns:a="http://schemas.openxmlformats.org/drawingml/2006/main">
              <a:ext uri="{FF2B5EF4-FFF2-40B4-BE49-F238E27FC236}">
                <a16:creationId xmlns:a16="http://schemas.microsoft.com/office/drawing/2014/main" id="{5B132AD5-7E67-4F7B-AF7A-3CF09FCD0D43}"/>
              </a:ext>
            </a:extLst>
          </p:cNvPr>
          <p:cNvSpPr>
            <a:spLocks xmlns:a="http://schemas.openxmlformats.org/drawingml/2006/main" noGrp="1"/>
          </p:cNvSpPr>
          <p:nvPr/>
        </p:nvSpPr>
        <p:spPr>
          <a:xfrm xmlns:a="http://schemas.openxmlformats.org/drawingml/2006/main">
            <a:off x="685800" y="4152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0727326B-C9C1-4B07-B5A3-15FD473B11C4}"/>
              </a:ext>
            </a:extLst>
          </p:cNvPr>
          <p:cNvSpPr>
            <a:spLocks xmlns:a="http://schemas.openxmlformats.org/drawingml/2006/main" noGrp="1"/>
          </p:cNvSpPr>
          <p:nvPr/>
        </p:nvSpPr>
        <p:spPr>
          <a:xfrm xmlns:a="http://schemas.openxmlformats.org/drawingml/2006/main">
            <a:off x="1514475" y="4114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Документы передачи и конечной обработки, сроки</a:t>
            </a:r>
          </a:p>
        </p:txBody>
      </p:sp>
      <p:sp>
        <p:nvSpPr>
          <p:cNvPr id="11" name="">
            <a:extLst xmlns:a="http://schemas.openxmlformats.org/drawingml/2006/main">
              <a:ext uri="{FF2B5EF4-FFF2-40B4-BE49-F238E27FC236}">
                <a16:creationId xmlns:a16="http://schemas.microsoft.com/office/drawing/2014/main" id="{DB345A70-6682-4A5E-A193-6CE618ADA902}"/>
              </a:ext>
            </a:extLst>
          </p:cNvPr>
          <p:cNvSpPr>
            <a:spLocks xmlns:a="http://schemas.openxmlformats.org/drawingml/2006/main" noGrp="1"/>
          </p:cNvSpPr>
          <p:nvPr/>
        </p:nvSpPr>
        <p:spPr>
          <a:xfrm xmlns:a="http://schemas.openxmlformats.org/drawingml/2006/main">
            <a:off x="685800" y="4914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05</a:t>
            </a:r>
          </a:p>
        </p:txBody>
      </p:sp>
      <p:sp>
        <p:nvSpPr>
          <p:cNvPr id="12" name="">
            <a:extLst xmlns:a="http://schemas.openxmlformats.org/drawingml/2006/main">
              <a:ext uri="{FF2B5EF4-FFF2-40B4-BE49-F238E27FC236}">
                <a16:creationId xmlns:a16="http://schemas.microsoft.com/office/drawing/2014/main" id="{44E7E714-CC1C-432B-B3DF-5B58E036CF40}"/>
              </a:ext>
            </a:extLst>
          </p:cNvPr>
          <p:cNvSpPr>
            <a:spLocks xmlns:a="http://schemas.openxmlformats.org/drawingml/2006/main" noGrp="1"/>
          </p:cNvSpPr>
          <p:nvPr/>
        </p:nvSpPr>
        <p:spPr>
          <a:xfrm xmlns:a="http://schemas.openxmlformats.org/drawingml/2006/main">
            <a:off x="1514475" y="4876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Резерв на случай прекращения услуг</a:t>
            </a:r>
          </a:p>
        </p:txBody>
      </p:sp>
      <p:sp>
        <p:nvSpPr>
          <p:cNvPr id="13" name="">
            <a:extLst xmlns:a="http://schemas.openxmlformats.org/drawingml/2006/main">
              <a:ext uri="{FF2B5EF4-FFF2-40B4-BE49-F238E27FC236}">
                <a16:creationId xmlns:a16="http://schemas.microsoft.com/office/drawing/2014/main" id="{3293A354-D0E4-48C8-9498-665EE844A95C}"/>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30.04.2026 № 506, п. 1–14 · ПП РФ от 28.03.2026 № 339, правила и приложение</a:t>
            </a:r>
          </a:p>
        </p:txBody>
      </p:sp>
      <p:sp>
        <p:nvSpPr>
          <p:cNvPr id="14" name="">
            <a:extLst xmlns:a="http://schemas.openxmlformats.org/drawingml/2006/main">
              <a:ext uri="{FF2B5EF4-FFF2-40B4-BE49-F238E27FC236}">
                <a16:creationId xmlns:a16="http://schemas.microsoft.com/office/drawing/2014/main" id="{589F560A-B1FC-44F3-B7DE-7EA59366714D}"/>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19</a:t>
            </a:r>
          </a:p>
        </p:txBody>
      </p:sp>
    </p:spTree>
    <p:extLst>
      <p:ext uri="{BB962C8B-B14F-4D97-AF65-F5344CB8AC3E}">
        <p14:creationId xmlns:p14="http://schemas.microsoft.com/office/powerpoint/2010/main" val="175496118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a0a730e065f4dd4"/>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785934-1C08-4862-97E9-1C4EE9F71BC1}"/>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Приложение 2 Три документа с разными задачами</a:t>
            </a:r>
          </a:p>
        </p:txBody>
      </p:sp>
      <p:graphicFrame>
        <p:nvGraphicFramePr>
          <p:cNvPr id="8" name=""/>
          <p:cNvGraphicFramePr/>
          <p:nvPr/>
        </p:nvGraphicFramePr>
        <p:xfrm>
          <a:off xmlns:a="http://schemas.openxmlformats.org/drawingml/2006/main" x="685800" y="1828800"/>
          <a:ext xmlns:a="http://schemas.openxmlformats.org/drawingml/2006/main" cx="10820400" cy="3581400"/>
        </p:xfrm>
        <a:graphic xmlns:a="http://schemas.openxmlformats.org/drawingml/2006/main">
          <a:graphicData uri="http://schemas.openxmlformats.org/drawingml/2006/table">
            <a:tbl>
              <a:tblPr/>
              <a:tblGrid>
                <a:gridCol w="3333750"/>
                <a:gridCol w="7486650"/>
              </a:tblGrid>
              <a:tr h="1193800">
                <a:tc>
                  <a:txBody>
                    <a:bodyPr/>
                    <a:lstStyle/>
                    <a:p>
                      <a:r>
                        <a:rPr sz="2175" b="1">
                          <a:solidFill>
                            <a:srgbClr val="0788A9"/>
                          </a:solidFill>
                          <a:latin typeface="Helvetica Neue"/>
                          <a:ea typeface="Helvetica Neue"/>
                          <a:cs typeface="Helvetica Neue"/>
                        </a:rPr>
                        <a:t>Подтверждение обеззараживания</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Что реально обработано до соответствующей передачи</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Документ передачи</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Что и в каком количестве стороны передали и приняли</a:t>
                      </a:r>
                    </a:p>
                  </a:txBody>
                  <a:tcPr marL="171450" marR="171450" marT="142875" marB="142875" anchor="ctr">
                    <a:solidFill>
                      <a:srgbClr val="FFFFFF"/>
                    </a:solidFill>
                  </a:tcPr>
                </a:tc>
              </a:tr>
              <a:tr h="1193800">
                <a:tc>
                  <a:txBody>
                    <a:bodyPr/>
                    <a:lstStyle/>
                    <a:p>
                      <a:r>
                        <a:rPr sz="2175" b="1">
                          <a:solidFill>
                            <a:srgbClr val="0788A9"/>
                          </a:solidFill>
                          <a:latin typeface="Helvetica Neue"/>
                          <a:ea typeface="Helvetica Neue"/>
                          <a:cs typeface="Helvetica Neue"/>
                        </a:rPr>
                        <a:t>Акт обезвреживания</a:t>
                      </a:r>
                    </a:p>
                  </a:txBody>
                  <a:tcPr marL="171450" marR="171450" marT="142875" marB="142875" anchor="ctr">
                    <a:solidFill>
                      <a:srgbClr val="FFFFFF"/>
                    </a:solidFill>
                  </a:tcPr>
                </a:tc>
                <a:tc>
                  <a:txBody>
                    <a:bodyPr/>
                    <a:lstStyle/>
                    <a:p>
                      <a:r>
                        <a:rPr sz="2100">
                          <a:solidFill>
                            <a:srgbClr val="173B48"/>
                          </a:solidFill>
                          <a:latin typeface="Helvetica Neue"/>
                          <a:ea typeface="Helvetica Neue"/>
                          <a:cs typeface="Helvetica Neue"/>
                        </a:rPr>
                        <a:t>Какой поток прошёл конечную операцию. Срок по п. 11 № 506</a:t>
                      </a:r>
                    </a:p>
                  </a:txBody>
                  <a:tcPr marL="171450" marR="171450" marT="142875" marB="142875"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CC67E410-800D-43D0-9B15-AD41A9B38A4F}"/>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ПП РФ от 30.04.2026 № 506, п. 1–14 · ПП РФ от 15.09.2020 № 1447, действующий в сентябре 2026 порядок</a:t>
            </a:r>
          </a:p>
        </p:txBody>
      </p:sp>
      <p:sp>
        <p:nvSpPr>
          <p:cNvPr id="5" name="">
            <a:extLst xmlns:a="http://schemas.openxmlformats.org/drawingml/2006/main">
              <a:ext uri="{FF2B5EF4-FFF2-40B4-BE49-F238E27FC236}">
                <a16:creationId xmlns:a16="http://schemas.microsoft.com/office/drawing/2014/main" id="{50FAE722-6DC2-4295-B075-5034826862DF}"/>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20</a:t>
            </a:r>
          </a:p>
        </p:txBody>
      </p:sp>
    </p:spTree>
    <p:extLst>
      <p:ext uri="{BB962C8B-B14F-4D97-AF65-F5344CB8AC3E}">
        <p14:creationId xmlns:p14="http://schemas.microsoft.com/office/powerpoint/2010/main" val="170065914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0d79d1ee9874b1f"/>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816705-A2E4-4767-9948-672A07534537}"/>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Приложение 3 Что означает проект СанПиН</a:t>
            </a:r>
          </a:p>
        </p:txBody>
      </p:sp>
      <p:sp>
        <p:nvSpPr>
          <p:cNvPr id="3" name="">
            <a:extLst xmlns:a="http://schemas.openxmlformats.org/drawingml/2006/main">
              <a:ext uri="{FF2B5EF4-FFF2-40B4-BE49-F238E27FC236}">
                <a16:creationId xmlns:a16="http://schemas.microsoft.com/office/drawing/2014/main" id="{5148D2B6-F5AF-4E5E-A1B2-5E80671AC378}"/>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CAA8A234-F4F3-4BFA-BD02-DFEEC4051110}"/>
              </a:ext>
            </a:extLst>
          </p:cNvPr>
          <p:cNvSpPr>
            <a:spLocks xmlns:a="http://schemas.openxmlformats.org/drawingml/2006/main" noGrp="1"/>
          </p:cNvSpPr>
          <p:nvPr/>
        </p:nvSpPr>
        <p:spPr>
          <a:xfrm xmlns:a="http://schemas.openxmlformats.org/drawingml/2006/main">
            <a:off x="1514475" y="18288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Во вложении сравниваются действующие нормы и проект ID169476</a:t>
            </a:r>
          </a:p>
        </p:txBody>
      </p:sp>
      <p:sp>
        <p:nvSpPr>
          <p:cNvPr id="5" name="">
            <a:extLst xmlns:a="http://schemas.openxmlformats.org/drawingml/2006/main">
              <a:ext uri="{FF2B5EF4-FFF2-40B4-BE49-F238E27FC236}">
                <a16:creationId xmlns:a16="http://schemas.microsoft.com/office/drawing/2014/main" id="{84D75BCC-912F-47F1-B75F-AFECC62540CF}"/>
              </a:ext>
            </a:extLst>
          </p:cNvPr>
          <p:cNvSpPr>
            <a:spLocks xmlns:a="http://schemas.openxmlformats.org/drawingml/2006/main" noGrp="1"/>
          </p:cNvSpPr>
          <p:nvPr/>
        </p:nvSpPr>
        <p:spPr>
          <a:xfrm xmlns:a="http://schemas.openxmlformats.org/drawingml/2006/main">
            <a:off x="685800" y="28575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F082D9D3-C283-458A-9582-51E96F240768}"/>
              </a:ext>
            </a:extLst>
          </p:cNvPr>
          <p:cNvSpPr>
            <a:spLocks xmlns:a="http://schemas.openxmlformats.org/drawingml/2006/main" noGrp="1"/>
          </p:cNvSpPr>
          <p:nvPr/>
        </p:nvSpPr>
        <p:spPr>
          <a:xfrm xmlns:a="http://schemas.openxmlformats.org/drawingml/2006/main">
            <a:off x="1514475" y="28194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Плановая дата проекта указана как 1 марта 2027 года</a:t>
            </a:r>
          </a:p>
        </p:txBody>
      </p:sp>
      <p:sp>
        <p:nvSpPr>
          <p:cNvPr id="7" name="">
            <a:extLst xmlns:a="http://schemas.openxmlformats.org/drawingml/2006/main">
              <a:ext uri="{FF2B5EF4-FFF2-40B4-BE49-F238E27FC236}">
                <a16:creationId xmlns:a16="http://schemas.microsoft.com/office/drawing/2014/main" id="{F683DF04-B00C-4F78-917F-EA8CAEADB23E}"/>
              </a:ext>
            </a:extLst>
          </p:cNvPr>
          <p:cNvSpPr>
            <a:spLocks xmlns:a="http://schemas.openxmlformats.org/drawingml/2006/main" noGrp="1"/>
          </p:cNvSpPr>
          <p:nvPr/>
        </p:nvSpPr>
        <p:spPr>
          <a:xfrm xmlns:a="http://schemas.openxmlformats.org/drawingml/2006/main">
            <a:off x="685800" y="38481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339CEAB0-FD3C-4A3E-8FB5-49DDE7A76DF7}"/>
              </a:ext>
            </a:extLst>
          </p:cNvPr>
          <p:cNvSpPr>
            <a:spLocks xmlns:a="http://schemas.openxmlformats.org/drawingml/2006/main" noGrp="1"/>
          </p:cNvSpPr>
          <p:nvPr/>
        </p:nvSpPr>
        <p:spPr>
          <a:xfrm xmlns:a="http://schemas.openxmlformats.org/drawingml/2006/main">
            <a:off x="1514475" y="38100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Предложения о передаче Б, учёте А и методиках пока не являются новой обязанностью</a:t>
            </a:r>
          </a:p>
        </p:txBody>
      </p:sp>
      <p:sp>
        <p:nvSpPr>
          <p:cNvPr id="9" name="">
            <a:extLst xmlns:a="http://schemas.openxmlformats.org/drawingml/2006/main">
              <a:ext uri="{FF2B5EF4-FFF2-40B4-BE49-F238E27FC236}">
                <a16:creationId xmlns:a16="http://schemas.microsoft.com/office/drawing/2014/main" id="{0F62543E-B285-417E-8F2C-EBD671CA1A00}"/>
              </a:ext>
            </a:extLst>
          </p:cNvPr>
          <p:cNvSpPr>
            <a:spLocks xmlns:a="http://schemas.openxmlformats.org/drawingml/2006/main" noGrp="1"/>
          </p:cNvSpPr>
          <p:nvPr/>
        </p:nvSpPr>
        <p:spPr>
          <a:xfrm xmlns:a="http://schemas.openxmlformats.org/drawingml/2006/main">
            <a:off x="685800" y="48387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0D38E6FA-71FE-4B84-89A9-2A5CE0625F43}"/>
              </a:ext>
            </a:extLst>
          </p:cNvPr>
          <p:cNvSpPr>
            <a:spLocks xmlns:a="http://schemas.openxmlformats.org/drawingml/2006/main" noGrp="1"/>
          </p:cNvSpPr>
          <p:nvPr/>
        </p:nvSpPr>
        <p:spPr>
          <a:xfrm xmlns:a="http://schemas.openxmlformats.org/drawingml/2006/main">
            <a:off x="1514475" y="4800600"/>
            <a:ext cx="9829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Перед внедрением проверяется принятый и опубликованный акт</a:t>
            </a:r>
          </a:p>
        </p:txBody>
      </p:sp>
      <p:sp>
        <p:nvSpPr>
          <p:cNvPr id="11" name="">
            <a:extLst xmlns:a="http://schemas.openxmlformats.org/drawingml/2006/main">
              <a:ext uri="{FF2B5EF4-FFF2-40B4-BE49-F238E27FC236}">
                <a16:creationId xmlns:a16="http://schemas.microsoft.com/office/drawing/2014/main" id="{50F00AEC-0527-4B83-8EB4-E7C2BF940AB5}"/>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Проект СанПиН ID169476, не действующий акт · СанПиН 2.1.3684-21 · ПП РФ от 29.05.2026 № 624, п. 3–14 · 52-ФЗ, ст. 22.1, действующая редакция</a:t>
            </a:r>
          </a:p>
        </p:txBody>
      </p:sp>
      <p:sp>
        <p:nvSpPr>
          <p:cNvPr id="12" name="">
            <a:extLst xmlns:a="http://schemas.openxmlformats.org/drawingml/2006/main">
              <a:ext uri="{FF2B5EF4-FFF2-40B4-BE49-F238E27FC236}">
                <a16:creationId xmlns:a16="http://schemas.microsoft.com/office/drawing/2014/main" id="{7F7095C5-CB7F-4580-BEBC-75733B18887A}"/>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21</a:t>
            </a:r>
          </a:p>
        </p:txBody>
      </p:sp>
    </p:spTree>
    <p:extLst>
      <p:ext uri="{BB962C8B-B14F-4D97-AF65-F5344CB8AC3E}">
        <p14:creationId xmlns:p14="http://schemas.microsoft.com/office/powerpoint/2010/main" val="49502646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a347626afde47e8"/>
          <a:srcRect xmlns:a="http://schemas.openxmlformats.org/drawingml/2006/main" l="0" t="32218" r="0" b="32218"/>
          <a:stretch xmlns:a="http://schemas.openxmlformats.org/drawingml/2006/main">
            <a:fillRect l="0" t="0" r="0" b="0"/>
          </a:stretch>
        </p:blipFill>
        <p:spPr>
          <a:xfrm xmlns:a="http://schemas.openxmlformats.org/drawingml/2006/main">
            <a:off x="9982200" y="238125"/>
            <a:ext cx="1524000" cy="304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0CDE248-8B6A-45C5-80EB-E42CC65E3396}"/>
              </a:ext>
            </a:extLst>
          </p:cNvPr>
          <p:cNvSpPr>
            <a:spLocks xmlns:a="http://schemas.openxmlformats.org/drawingml/2006/main" noGrp="1"/>
          </p:cNvSpPr>
          <p:nvPr/>
        </p:nvSpPr>
        <p:spPr>
          <a:xfrm xmlns:a="http://schemas.openxmlformats.org/drawingml/2006/main">
            <a:off x="685800" y="523875"/>
            <a:ext cx="9048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173B48"/>
                </a:solidFill>
                <a:latin typeface="Helvetica Neue"/>
                <a:ea typeface="Helvetica Neue"/>
                <a:cs typeface="Helvetica Neue"/>
              </a:defRPr>
            </a:pPr>
            <a:r>
              <a:rPr sz="3000" b="1">
                <a:solidFill>
                  <a:srgbClr val="173B48"/>
                </a:solidFill>
                <a:latin typeface="Helvetica Neue"/>
                <a:ea typeface="Helvetica Neue"/>
                <a:cs typeface="Helvetica Neue"/>
              </a:rPr>
              <a:t>Приложение 4 Источники и статус материалов</a:t>
            </a:r>
          </a:p>
        </p:txBody>
      </p:sp>
      <p:sp>
        <p:nvSpPr>
          <p:cNvPr id="3" name="">
            <a:extLst xmlns:a="http://schemas.openxmlformats.org/drawingml/2006/main">
              <a:ext uri="{FF2B5EF4-FFF2-40B4-BE49-F238E27FC236}">
                <a16:creationId xmlns:a16="http://schemas.microsoft.com/office/drawing/2014/main" id="{40DA986F-1B56-4BE6-96B3-63BA04356DB9}"/>
              </a:ext>
            </a:extLst>
          </p:cNvPr>
          <p:cNvSpPr>
            <a:spLocks xmlns:a="http://schemas.openxmlformats.org/drawingml/2006/main" noGrp="1"/>
          </p:cNvSpPr>
          <p:nvPr/>
        </p:nvSpPr>
        <p:spPr>
          <a:xfrm xmlns:a="http://schemas.openxmlformats.org/drawingml/2006/main">
            <a:off x="685800" y="1866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01</a:t>
            </a:r>
          </a:p>
        </p:txBody>
      </p:sp>
      <p:sp>
        <p:nvSpPr>
          <p:cNvPr id="4" name="">
            <a:extLst xmlns:a="http://schemas.openxmlformats.org/drawingml/2006/main">
              <a:ext uri="{FF2B5EF4-FFF2-40B4-BE49-F238E27FC236}">
                <a16:creationId xmlns:a16="http://schemas.microsoft.com/office/drawing/2014/main" id="{838D9517-3DAD-4D6B-8589-EC4FBC283A3B}"/>
              </a:ext>
            </a:extLst>
          </p:cNvPr>
          <p:cNvSpPr>
            <a:spLocks xmlns:a="http://schemas.openxmlformats.org/drawingml/2006/main" noGrp="1"/>
          </p:cNvSpPr>
          <p:nvPr/>
        </p:nvSpPr>
        <p:spPr>
          <a:xfrm xmlns:a="http://schemas.openxmlformats.org/drawingml/2006/main">
            <a:off x="1514475" y="1828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Закон: 52-ФЗ, статья 22.1 и переходные положения 306-ФЗ</a:t>
            </a:r>
          </a:p>
        </p:txBody>
      </p:sp>
      <p:sp>
        <p:nvSpPr>
          <p:cNvPr id="5" name="">
            <a:extLst xmlns:a="http://schemas.openxmlformats.org/drawingml/2006/main">
              <a:ext uri="{FF2B5EF4-FFF2-40B4-BE49-F238E27FC236}">
                <a16:creationId xmlns:a16="http://schemas.microsoft.com/office/drawing/2014/main" id="{6B70FED8-8714-4266-BE55-1EC91169B228}"/>
              </a:ext>
            </a:extLst>
          </p:cNvPr>
          <p:cNvSpPr>
            <a:spLocks xmlns:a="http://schemas.openxmlformats.org/drawingml/2006/main" noGrp="1"/>
          </p:cNvSpPr>
          <p:nvPr/>
        </p:nvSpPr>
        <p:spPr>
          <a:xfrm xmlns:a="http://schemas.openxmlformats.org/drawingml/2006/main">
            <a:off x="685800" y="2628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726E58C2-AF68-48F8-89B7-78A8F5C1B3F8}"/>
              </a:ext>
            </a:extLst>
          </p:cNvPr>
          <p:cNvSpPr>
            <a:spLocks xmlns:a="http://schemas.openxmlformats.org/drawingml/2006/main" noGrp="1"/>
          </p:cNvSpPr>
          <p:nvPr/>
        </p:nvSpPr>
        <p:spPr>
          <a:xfrm xmlns:a="http://schemas.openxmlformats.org/drawingml/2006/main">
            <a:off x="1514475" y="2590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Принятые правила: № 339, № 506, № 624 и перечень№ 1354-р</a:t>
            </a:r>
          </a:p>
        </p:txBody>
      </p:sp>
      <p:sp>
        <p:nvSpPr>
          <p:cNvPr id="7" name="">
            <a:extLst xmlns:a="http://schemas.openxmlformats.org/drawingml/2006/main">
              <a:ext uri="{FF2B5EF4-FFF2-40B4-BE49-F238E27FC236}">
                <a16:creationId xmlns:a16="http://schemas.microsoft.com/office/drawing/2014/main" id="{27B341BC-7631-456B-861F-2A9DA0E3B2CD}"/>
              </a:ext>
            </a:extLst>
          </p:cNvPr>
          <p:cNvSpPr>
            <a:spLocks xmlns:a="http://schemas.openxmlformats.org/drawingml/2006/main" noGrp="1"/>
          </p:cNvSpPr>
          <p:nvPr/>
        </p:nvSpPr>
        <p:spPr>
          <a:xfrm xmlns:a="http://schemas.openxmlformats.org/drawingml/2006/main">
            <a:off x="685800" y="3390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03</a:t>
            </a:r>
          </a:p>
        </p:txBody>
      </p:sp>
      <p:sp>
        <p:nvSpPr>
          <p:cNvPr id="8" name="">
            <a:extLst xmlns:a="http://schemas.openxmlformats.org/drawingml/2006/main">
              <a:ext uri="{FF2B5EF4-FFF2-40B4-BE49-F238E27FC236}">
                <a16:creationId xmlns:a16="http://schemas.microsoft.com/office/drawing/2014/main" id="{2E8A2B8B-84DB-4A15-B0EC-FCC2516E44B2}"/>
              </a:ext>
            </a:extLst>
          </p:cNvPr>
          <p:cNvSpPr>
            <a:spLocks xmlns:a="http://schemas.openxmlformats.org/drawingml/2006/main" noGrp="1"/>
          </p:cNvSpPr>
          <p:nvPr/>
        </p:nvSpPr>
        <p:spPr>
          <a:xfrm xmlns:a="http://schemas.openxmlformats.org/drawingml/2006/main">
            <a:off x="1514475" y="3352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Санитарная практика: действующий СанПиН 2.1.3684-21</a:t>
            </a:r>
          </a:p>
        </p:txBody>
      </p:sp>
      <p:sp>
        <p:nvSpPr>
          <p:cNvPr id="9" name="">
            <a:extLst xmlns:a="http://schemas.openxmlformats.org/drawingml/2006/main">
              <a:ext uri="{FF2B5EF4-FFF2-40B4-BE49-F238E27FC236}">
                <a16:creationId xmlns:a16="http://schemas.microsoft.com/office/drawing/2014/main" id="{5D30E6AA-F443-4A24-A203-E0652D9E6896}"/>
              </a:ext>
            </a:extLst>
          </p:cNvPr>
          <p:cNvSpPr>
            <a:spLocks xmlns:a="http://schemas.openxmlformats.org/drawingml/2006/main" noGrp="1"/>
          </p:cNvSpPr>
          <p:nvPr/>
        </p:nvSpPr>
        <p:spPr>
          <a:xfrm xmlns:a="http://schemas.openxmlformats.org/drawingml/2006/main">
            <a:off x="685800" y="4152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04</a:t>
            </a:r>
          </a:p>
        </p:txBody>
      </p:sp>
      <p:sp>
        <p:nvSpPr>
          <p:cNvPr id="10" name="">
            <a:extLst xmlns:a="http://schemas.openxmlformats.org/drawingml/2006/main">
              <a:ext uri="{FF2B5EF4-FFF2-40B4-BE49-F238E27FC236}">
                <a16:creationId xmlns:a16="http://schemas.microsoft.com/office/drawing/2014/main" id="{2D0E07D8-ED51-471B-8777-A6737F55822C}"/>
              </a:ext>
            </a:extLst>
          </p:cNvPr>
          <p:cNvSpPr>
            <a:spLocks xmlns:a="http://schemas.openxmlformats.org/drawingml/2006/main" noGrp="1"/>
          </p:cNvSpPr>
          <p:nvPr/>
        </p:nvSpPr>
        <p:spPr>
          <a:xfrm xmlns:a="http://schemas.openxmlformats.org/drawingml/2006/main">
            <a:off x="1514475" y="4114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Письма ведомств: читать условия адресного ответа</a:t>
            </a:r>
          </a:p>
        </p:txBody>
      </p:sp>
      <p:sp>
        <p:nvSpPr>
          <p:cNvPr id="11" name="">
            <a:extLst xmlns:a="http://schemas.openxmlformats.org/drawingml/2006/main">
              <a:ext uri="{FF2B5EF4-FFF2-40B4-BE49-F238E27FC236}">
                <a16:creationId xmlns:a16="http://schemas.microsoft.com/office/drawing/2014/main" id="{00E51CF7-0E66-42CF-BD30-3DE081A69568}"/>
              </a:ext>
            </a:extLst>
          </p:cNvPr>
          <p:cNvSpPr>
            <a:spLocks xmlns:a="http://schemas.openxmlformats.org/drawingml/2006/main" noGrp="1"/>
          </p:cNvSpPr>
          <p:nvPr/>
        </p:nvSpPr>
        <p:spPr>
          <a:xfrm xmlns:a="http://schemas.openxmlformats.org/drawingml/2006/main">
            <a:off x="685800" y="491490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788A9"/>
                </a:solidFill>
                <a:latin typeface="Helvetica Neue"/>
                <a:ea typeface="Helvetica Neue"/>
                <a:cs typeface="Helvetica Neue"/>
              </a:defRPr>
            </a:pPr>
            <a:r>
              <a:rPr sz="1950" b="1">
                <a:solidFill>
                  <a:srgbClr val="0788A9"/>
                </a:solidFill>
                <a:latin typeface="Helvetica Neue"/>
                <a:ea typeface="Helvetica Neue"/>
                <a:cs typeface="Helvetica Neue"/>
              </a:rPr>
              <a:t>05</a:t>
            </a:r>
          </a:p>
        </p:txBody>
      </p:sp>
      <p:sp>
        <p:nvSpPr>
          <p:cNvPr id="12" name="">
            <a:extLst xmlns:a="http://schemas.openxmlformats.org/drawingml/2006/main">
              <a:ext uri="{FF2B5EF4-FFF2-40B4-BE49-F238E27FC236}">
                <a16:creationId xmlns:a16="http://schemas.microsoft.com/office/drawing/2014/main" id="{11883C04-9591-42C3-B836-0C441CFADF86}"/>
              </a:ext>
            </a:extLst>
          </p:cNvPr>
          <p:cNvSpPr>
            <a:spLocks xmlns:a="http://schemas.openxmlformats.org/drawingml/2006/main" noGrp="1"/>
          </p:cNvSpPr>
          <p:nvPr/>
        </p:nvSpPr>
        <p:spPr>
          <a:xfrm xmlns:a="http://schemas.openxmlformats.org/drawingml/2006/main">
            <a:off x="1514475" y="4876800"/>
            <a:ext cx="9829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B48"/>
                </a:solidFill>
                <a:latin typeface="Helvetica Neue"/>
                <a:ea typeface="Helvetica Neue"/>
                <a:cs typeface="Helvetica Neue"/>
              </a:defRPr>
            </a:pPr>
            <a:r>
              <a:rPr sz="2325" b="0">
                <a:solidFill>
                  <a:srgbClr val="173B48"/>
                </a:solidFill>
                <a:latin typeface="Helvetica Neue"/>
                <a:ea typeface="Helvetica Neue"/>
                <a:cs typeface="Helvetica Neue"/>
              </a:rPr>
              <a:t>Проект: отдельно от обязательных требований</a:t>
            </a:r>
          </a:p>
        </p:txBody>
      </p:sp>
      <p:sp>
        <p:nvSpPr>
          <p:cNvPr id="13" name="">
            <a:extLst xmlns:a="http://schemas.openxmlformats.org/drawingml/2006/main">
              <a:ext uri="{FF2B5EF4-FFF2-40B4-BE49-F238E27FC236}">
                <a16:creationId xmlns:a16="http://schemas.microsoft.com/office/drawing/2014/main" id="{9DA8C162-9F2B-43C5-8937-B0C424F5A0C4}"/>
              </a:ext>
            </a:extLst>
          </p:cNvPr>
          <p:cNvSpPr>
            <a:spLocks xmlns:a="http://schemas.openxmlformats.org/drawingml/2006/main" noGrp="1"/>
          </p:cNvSpPr>
          <p:nvPr/>
        </p:nvSpPr>
        <p:spPr>
          <a:xfrm xmlns:a="http://schemas.openxmlformats.org/drawingml/2006/main">
            <a:off x="685800" y="6115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4B5F65"/>
                </a:solidFill>
                <a:latin typeface="Helvetica Neue"/>
                <a:ea typeface="Helvetica Neue"/>
                <a:cs typeface="Helvetica Neue"/>
              </a:defRPr>
            </a:pPr>
            <a:r>
              <a:rPr sz="1125" b="0">
                <a:solidFill>
                  <a:srgbClr val="4B5F65"/>
                </a:solidFill>
                <a:latin typeface="Helvetica Neue"/>
                <a:ea typeface="Helvetica Neue"/>
                <a:cs typeface="Helvetica Neue"/>
              </a:rPr>
              <a:t>52-ФЗ, ст. 22.1, действующая редакция · 306-ФЗ от 08.08.2024, ст.4 · ПП РФ от 28.03.2026 № 339, правила и приложение · ПП РФ от 30.04.2026 № 506, п. 1–14 · ПП РФ от 29.05.2…</a:t>
            </a:r>
          </a:p>
        </p:txBody>
      </p:sp>
      <p:sp>
        <p:nvSpPr>
          <p:cNvPr id="14" name="">
            <a:extLst xmlns:a="http://schemas.openxmlformats.org/drawingml/2006/main">
              <a:ext uri="{FF2B5EF4-FFF2-40B4-BE49-F238E27FC236}">
                <a16:creationId xmlns:a16="http://schemas.microsoft.com/office/drawing/2014/main" id="{E451FCD6-A50E-4A64-94C8-098D377DA613}"/>
              </a:ext>
            </a:extLst>
          </p:cNvPr>
          <p:cNvSpPr>
            <a:spLocks xmlns:a="http://schemas.openxmlformats.org/drawingml/2006/main" noGrp="1"/>
          </p:cNvSpPr>
          <p:nvPr/>
        </p:nvSpPr>
        <p:spPr>
          <a:xfrm xmlns:a="http://schemas.openxmlformats.org/drawingml/2006/main">
            <a:off x="11239500" y="616267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B5F65"/>
                </a:solidFill>
                <a:latin typeface="Helvetica Neue"/>
                <a:ea typeface="Helvetica Neue"/>
                <a:cs typeface="Helvetica Neue"/>
              </a:defRPr>
            </a:pPr>
            <a:r>
              <a:rPr sz="1350" b="0">
                <a:solidFill>
                  <a:srgbClr val="4B5F65"/>
                </a:solidFill>
                <a:latin typeface="Helvetica Neue"/>
                <a:ea typeface="Helvetica Neue"/>
                <a:cs typeface="Helvetica Neue"/>
              </a:rPr>
              <a:t>22</a:t>
            </a:r>
          </a:p>
        </p:txBody>
      </p:sp>
    </p:spTree>
    <p:extLst>
      <p:ext uri="{BB962C8B-B14F-4D97-AF65-F5344CB8AC3E}">
        <p14:creationId xmlns:p14="http://schemas.microsoft.com/office/powerpoint/2010/main" val="7951039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2026-09-15T10:29:33.0290000Z</dcterms:created>
  <dcterms:modified xsi:type="dcterms:W3CDTF">2026-09-15T10:29:33.0290000Z</dcterms:modified>
</coreProperties>
</file>